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140624%20eu%20regional%20gva%202011%20figur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140220%20house%20price%20earnings%20rati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sz="1400"/>
              <a:t>Regional inequality within</a:t>
            </a:r>
            <a:r>
              <a:rPr lang="en-GB" sz="1400" baseline="0"/>
              <a:t> EU members, 2011</a:t>
            </a:r>
            <a:endParaRPr lang="en-GB" sz="1400"/>
          </a:p>
        </c:rich>
      </c:tx>
      <c:layout/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noFill/>
            <a:ln>
              <a:noFill/>
            </a:ln>
          </c:spPr>
          <c:invertIfNegative val="0"/>
          <c:cat>
            <c:strRef>
              <c:f>Sheet1!$N$102:$N$128</c:f>
              <c:strCache>
                <c:ptCount val="27"/>
                <c:pt idx="0">
                  <c:v>UK</c:v>
                </c:pt>
                <c:pt idx="1">
                  <c:v>Sweden</c:v>
                </c:pt>
                <c:pt idx="2">
                  <c:v>Spain</c:v>
                </c:pt>
                <c:pt idx="3">
                  <c:v>Slovenia</c:v>
                </c:pt>
                <c:pt idx="4">
                  <c:v>Romania</c:v>
                </c:pt>
                <c:pt idx="5">
                  <c:v>Portugal</c:v>
                </c:pt>
                <c:pt idx="6">
                  <c:v>Poland</c:v>
                </c:pt>
                <c:pt idx="7">
                  <c:v>Netherlands</c:v>
                </c:pt>
                <c:pt idx="8">
                  <c:v>Malta</c:v>
                </c:pt>
                <c:pt idx="9">
                  <c:v>Luxembourg</c:v>
                </c:pt>
                <c:pt idx="10">
                  <c:v>Lithuania</c:v>
                </c:pt>
                <c:pt idx="11">
                  <c:v>Latvia</c:v>
                </c:pt>
                <c:pt idx="12">
                  <c:v>Italy</c:v>
                </c:pt>
                <c:pt idx="13">
                  <c:v>Ireland</c:v>
                </c:pt>
                <c:pt idx="14">
                  <c:v>Hungary</c:v>
                </c:pt>
                <c:pt idx="15">
                  <c:v>Greece</c:v>
                </c:pt>
                <c:pt idx="16">
                  <c:v>Germany</c:v>
                </c:pt>
                <c:pt idx="17">
                  <c:v>France</c:v>
                </c:pt>
                <c:pt idx="18">
                  <c:v>Finland</c:v>
                </c:pt>
                <c:pt idx="19">
                  <c:v>Estonia</c:v>
                </c:pt>
                <c:pt idx="20">
                  <c:v>Denmark</c:v>
                </c:pt>
                <c:pt idx="21">
                  <c:v>Czech Rep.</c:v>
                </c:pt>
                <c:pt idx="22">
                  <c:v>Cyprus</c:v>
                </c:pt>
                <c:pt idx="23">
                  <c:v>Croatia</c:v>
                </c:pt>
                <c:pt idx="24">
                  <c:v>Bulgaria</c:v>
                </c:pt>
                <c:pt idx="25">
                  <c:v>Belgium</c:v>
                </c:pt>
                <c:pt idx="26">
                  <c:v>Austria</c:v>
                </c:pt>
              </c:strCache>
            </c:strRef>
          </c:cat>
          <c:val>
            <c:numRef>
              <c:f>Sheet1!$O$102:$O$128</c:f>
              <c:numCache>
                <c:formatCode>General</c:formatCode>
                <c:ptCount val="27"/>
                <c:pt idx="0">
                  <c:v>64</c:v>
                </c:pt>
                <c:pt idx="1">
                  <c:v>106</c:v>
                </c:pt>
                <c:pt idx="2">
                  <c:v>63</c:v>
                </c:pt>
                <c:pt idx="3">
                  <c:v>71</c:v>
                </c:pt>
                <c:pt idx="4">
                  <c:v>23</c:v>
                </c:pt>
                <c:pt idx="5">
                  <c:v>62</c:v>
                </c:pt>
                <c:pt idx="6">
                  <c:v>44</c:v>
                </c:pt>
                <c:pt idx="7">
                  <c:v>94</c:v>
                </c:pt>
                <c:pt idx="8">
                  <c:v>94</c:v>
                </c:pt>
                <c:pt idx="9">
                  <c:v>266</c:v>
                </c:pt>
                <c:pt idx="10">
                  <c:v>68</c:v>
                </c:pt>
                <c:pt idx="11">
                  <c:v>60</c:v>
                </c:pt>
                <c:pt idx="12">
                  <c:v>63</c:v>
                </c:pt>
                <c:pt idx="13">
                  <c:v>84</c:v>
                </c:pt>
                <c:pt idx="14">
                  <c:v>40</c:v>
                </c:pt>
                <c:pt idx="15">
                  <c:v>57</c:v>
                </c:pt>
                <c:pt idx="16">
                  <c:v>84</c:v>
                </c:pt>
                <c:pt idx="17">
                  <c:v>83</c:v>
                </c:pt>
                <c:pt idx="18">
                  <c:v>95</c:v>
                </c:pt>
                <c:pt idx="19">
                  <c:v>69</c:v>
                </c:pt>
                <c:pt idx="20">
                  <c:v>88</c:v>
                </c:pt>
                <c:pt idx="21">
                  <c:v>63</c:v>
                </c:pt>
                <c:pt idx="22">
                  <c:v>94</c:v>
                </c:pt>
                <c:pt idx="23">
                  <c:v>59</c:v>
                </c:pt>
                <c:pt idx="24">
                  <c:v>31</c:v>
                </c:pt>
                <c:pt idx="25">
                  <c:v>86</c:v>
                </c:pt>
                <c:pt idx="26">
                  <c:v>87</c:v>
                </c:pt>
              </c:numCache>
            </c:numRef>
          </c:val>
        </c:ser>
        <c:ser>
          <c:idx val="1"/>
          <c:order val="1"/>
          <c:spPr>
            <a:solidFill>
              <a:srgbClr val="C000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Sheet1!$N$102:$N$128</c:f>
              <c:strCache>
                <c:ptCount val="27"/>
                <c:pt idx="0">
                  <c:v>UK</c:v>
                </c:pt>
                <c:pt idx="1">
                  <c:v>Sweden</c:v>
                </c:pt>
                <c:pt idx="2">
                  <c:v>Spain</c:v>
                </c:pt>
                <c:pt idx="3">
                  <c:v>Slovenia</c:v>
                </c:pt>
                <c:pt idx="4">
                  <c:v>Romania</c:v>
                </c:pt>
                <c:pt idx="5">
                  <c:v>Portugal</c:v>
                </c:pt>
                <c:pt idx="6">
                  <c:v>Poland</c:v>
                </c:pt>
                <c:pt idx="7">
                  <c:v>Netherlands</c:v>
                </c:pt>
                <c:pt idx="8">
                  <c:v>Malta</c:v>
                </c:pt>
                <c:pt idx="9">
                  <c:v>Luxembourg</c:v>
                </c:pt>
                <c:pt idx="10">
                  <c:v>Lithuania</c:v>
                </c:pt>
                <c:pt idx="11">
                  <c:v>Latvia</c:v>
                </c:pt>
                <c:pt idx="12">
                  <c:v>Italy</c:v>
                </c:pt>
                <c:pt idx="13">
                  <c:v>Ireland</c:v>
                </c:pt>
                <c:pt idx="14">
                  <c:v>Hungary</c:v>
                </c:pt>
                <c:pt idx="15">
                  <c:v>Greece</c:v>
                </c:pt>
                <c:pt idx="16">
                  <c:v>Germany</c:v>
                </c:pt>
                <c:pt idx="17">
                  <c:v>France</c:v>
                </c:pt>
                <c:pt idx="18">
                  <c:v>Finland</c:v>
                </c:pt>
                <c:pt idx="19">
                  <c:v>Estonia</c:v>
                </c:pt>
                <c:pt idx="20">
                  <c:v>Denmark</c:v>
                </c:pt>
                <c:pt idx="21">
                  <c:v>Czech Rep.</c:v>
                </c:pt>
                <c:pt idx="22">
                  <c:v>Cyprus</c:v>
                </c:pt>
                <c:pt idx="23">
                  <c:v>Croatia</c:v>
                </c:pt>
                <c:pt idx="24">
                  <c:v>Bulgaria</c:v>
                </c:pt>
                <c:pt idx="25">
                  <c:v>Belgium</c:v>
                </c:pt>
                <c:pt idx="26">
                  <c:v>Austria</c:v>
                </c:pt>
              </c:strCache>
            </c:strRef>
          </c:cat>
          <c:val>
            <c:numRef>
              <c:f>Sheet1!$P$102:$P$128</c:f>
              <c:numCache>
                <c:formatCode>General</c:formatCode>
                <c:ptCount val="27"/>
                <c:pt idx="0">
                  <c:v>41</c:v>
                </c:pt>
                <c:pt idx="1">
                  <c:v>19</c:v>
                </c:pt>
                <c:pt idx="2">
                  <c:v>33</c:v>
                </c:pt>
                <c:pt idx="3">
                  <c:v>13</c:v>
                </c:pt>
                <c:pt idx="4">
                  <c:v>26</c:v>
                </c:pt>
                <c:pt idx="5">
                  <c:v>15</c:v>
                </c:pt>
                <c:pt idx="6">
                  <c:v>21</c:v>
                </c:pt>
                <c:pt idx="7">
                  <c:v>35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39</c:v>
                </c:pt>
                <c:pt idx="13">
                  <c:v>45</c:v>
                </c:pt>
                <c:pt idx="14">
                  <c:v>27</c:v>
                </c:pt>
                <c:pt idx="15">
                  <c:v>27</c:v>
                </c:pt>
                <c:pt idx="16">
                  <c:v>39</c:v>
                </c:pt>
                <c:pt idx="17">
                  <c:v>26</c:v>
                </c:pt>
                <c:pt idx="18">
                  <c:v>21</c:v>
                </c:pt>
                <c:pt idx="19">
                  <c:v>0</c:v>
                </c:pt>
                <c:pt idx="20">
                  <c:v>38</c:v>
                </c:pt>
                <c:pt idx="21">
                  <c:v>18</c:v>
                </c:pt>
                <c:pt idx="22">
                  <c:v>1</c:v>
                </c:pt>
                <c:pt idx="23">
                  <c:v>2</c:v>
                </c:pt>
                <c:pt idx="24">
                  <c:v>16</c:v>
                </c:pt>
                <c:pt idx="25">
                  <c:v>34</c:v>
                </c:pt>
                <c:pt idx="26">
                  <c:v>42</c:v>
                </c:pt>
              </c:numCache>
            </c:numRef>
          </c:val>
        </c:ser>
        <c:ser>
          <c:idx val="2"/>
          <c:order val="2"/>
          <c:spPr>
            <a:solidFill>
              <a:srgbClr val="C000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Sheet1!$N$102:$N$128</c:f>
              <c:strCache>
                <c:ptCount val="27"/>
                <c:pt idx="0">
                  <c:v>UK</c:v>
                </c:pt>
                <c:pt idx="1">
                  <c:v>Sweden</c:v>
                </c:pt>
                <c:pt idx="2">
                  <c:v>Spain</c:v>
                </c:pt>
                <c:pt idx="3">
                  <c:v>Slovenia</c:v>
                </c:pt>
                <c:pt idx="4">
                  <c:v>Romania</c:v>
                </c:pt>
                <c:pt idx="5">
                  <c:v>Portugal</c:v>
                </c:pt>
                <c:pt idx="6">
                  <c:v>Poland</c:v>
                </c:pt>
                <c:pt idx="7">
                  <c:v>Netherlands</c:v>
                </c:pt>
                <c:pt idx="8">
                  <c:v>Malta</c:v>
                </c:pt>
                <c:pt idx="9">
                  <c:v>Luxembourg</c:v>
                </c:pt>
                <c:pt idx="10">
                  <c:v>Lithuania</c:v>
                </c:pt>
                <c:pt idx="11">
                  <c:v>Latvia</c:v>
                </c:pt>
                <c:pt idx="12">
                  <c:v>Italy</c:v>
                </c:pt>
                <c:pt idx="13">
                  <c:v>Ireland</c:v>
                </c:pt>
                <c:pt idx="14">
                  <c:v>Hungary</c:v>
                </c:pt>
                <c:pt idx="15">
                  <c:v>Greece</c:v>
                </c:pt>
                <c:pt idx="16">
                  <c:v>Germany</c:v>
                </c:pt>
                <c:pt idx="17">
                  <c:v>France</c:v>
                </c:pt>
                <c:pt idx="18">
                  <c:v>Finland</c:v>
                </c:pt>
                <c:pt idx="19">
                  <c:v>Estonia</c:v>
                </c:pt>
                <c:pt idx="20">
                  <c:v>Denmark</c:v>
                </c:pt>
                <c:pt idx="21">
                  <c:v>Czech Rep.</c:v>
                </c:pt>
                <c:pt idx="22">
                  <c:v>Cyprus</c:v>
                </c:pt>
                <c:pt idx="23">
                  <c:v>Croatia</c:v>
                </c:pt>
                <c:pt idx="24">
                  <c:v>Bulgaria</c:v>
                </c:pt>
                <c:pt idx="25">
                  <c:v>Belgium</c:v>
                </c:pt>
                <c:pt idx="26">
                  <c:v>Austria</c:v>
                </c:pt>
              </c:strCache>
            </c:strRef>
          </c:cat>
          <c:val>
            <c:numRef>
              <c:f>Sheet1!$Q$102:$Q$128</c:f>
              <c:numCache>
                <c:formatCode>General</c:formatCode>
                <c:ptCount val="27"/>
                <c:pt idx="0">
                  <c:v>216</c:v>
                </c:pt>
                <c:pt idx="1">
                  <c:v>48</c:v>
                </c:pt>
                <c:pt idx="2">
                  <c:v>30</c:v>
                </c:pt>
                <c:pt idx="3">
                  <c:v>16</c:v>
                </c:pt>
                <c:pt idx="4">
                  <c:v>73</c:v>
                </c:pt>
                <c:pt idx="5">
                  <c:v>30</c:v>
                </c:pt>
                <c:pt idx="6">
                  <c:v>42</c:v>
                </c:pt>
                <c:pt idx="7">
                  <c:v>23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45</c:v>
                </c:pt>
                <c:pt idx="13">
                  <c:v>16</c:v>
                </c:pt>
                <c:pt idx="14">
                  <c:v>43</c:v>
                </c:pt>
                <c:pt idx="15">
                  <c:v>23</c:v>
                </c:pt>
                <c:pt idx="16">
                  <c:v>79</c:v>
                </c:pt>
                <c:pt idx="17">
                  <c:v>73</c:v>
                </c:pt>
                <c:pt idx="18">
                  <c:v>37</c:v>
                </c:pt>
                <c:pt idx="19">
                  <c:v>0</c:v>
                </c:pt>
                <c:pt idx="20">
                  <c:v>27</c:v>
                </c:pt>
                <c:pt idx="21">
                  <c:v>90</c:v>
                </c:pt>
                <c:pt idx="22">
                  <c:v>0</c:v>
                </c:pt>
                <c:pt idx="23">
                  <c:v>1</c:v>
                </c:pt>
                <c:pt idx="24">
                  <c:v>31</c:v>
                </c:pt>
                <c:pt idx="25">
                  <c:v>102</c:v>
                </c:pt>
                <c:pt idx="26">
                  <c:v>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0429056"/>
        <c:axId val="55147840"/>
      </c:barChart>
      <c:catAx>
        <c:axId val="80429056"/>
        <c:scaling>
          <c:orientation val="minMax"/>
        </c:scaling>
        <c:delete val="0"/>
        <c:axPos val="l"/>
        <c:majorTickMark val="out"/>
        <c:minorTickMark val="none"/>
        <c:tickLblPos val="nextTo"/>
        <c:crossAx val="55147840"/>
        <c:crosses val="autoZero"/>
        <c:auto val="1"/>
        <c:lblAlgn val="ctr"/>
        <c:lblOffset val="100"/>
        <c:noMultiLvlLbl val="0"/>
      </c:catAx>
      <c:valAx>
        <c:axId val="55147840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GDP per capita (EU average=100)</a:t>
                </a:r>
              </a:p>
              <a:p>
                <a:pPr>
                  <a:defRPr/>
                </a:pPr>
                <a:r>
                  <a:rPr lang="en-GB" sz="800" b="0"/>
                  <a:t>(country</a:t>
                </a:r>
                <a:r>
                  <a:rPr lang="en-GB" sz="800" b="0" baseline="0"/>
                  <a:t> average marked with a divider)</a:t>
                </a:r>
                <a:endParaRPr lang="en-GB" sz="800" b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8042905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600" dirty="0"/>
              <a:t>Average house </a:t>
            </a:r>
            <a:r>
              <a:rPr lang="en-US" sz="1600" dirty="0" err="1"/>
              <a:t>price:earnings</a:t>
            </a:r>
            <a:r>
              <a:rPr lang="en-US" sz="1600" dirty="0"/>
              <a:t> ratio, England, Scotland and London, 1997-2013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'PRICE-EARNINGS'!$B$4:$B$5</c:f>
              <c:strCache>
                <c:ptCount val="1"/>
                <c:pt idx="0">
                  <c:v>England &amp; Wales</c:v>
                </c:pt>
              </c:strCache>
            </c:strRef>
          </c:tx>
          <c:marker>
            <c:symbol val="none"/>
          </c:marker>
          <c:cat>
            <c:numRef>
              <c:f>'PRICE-EARNINGS'!$A$6:$A$72</c:f>
              <c:numCache>
                <c:formatCode>mmm\-yy</c:formatCode>
                <c:ptCount val="67"/>
                <c:pt idx="0">
                  <c:v>34028</c:v>
                </c:pt>
                <c:pt idx="1">
                  <c:v>34120</c:v>
                </c:pt>
                <c:pt idx="2">
                  <c:v>34212</c:v>
                </c:pt>
                <c:pt idx="3">
                  <c:v>34303</c:v>
                </c:pt>
                <c:pt idx="4">
                  <c:v>34393</c:v>
                </c:pt>
                <c:pt idx="5">
                  <c:v>34485</c:v>
                </c:pt>
                <c:pt idx="6">
                  <c:v>34577</c:v>
                </c:pt>
                <c:pt idx="7">
                  <c:v>34668</c:v>
                </c:pt>
                <c:pt idx="8">
                  <c:v>34758</c:v>
                </c:pt>
                <c:pt idx="9">
                  <c:v>34850</c:v>
                </c:pt>
                <c:pt idx="10">
                  <c:v>34942</c:v>
                </c:pt>
                <c:pt idx="11">
                  <c:v>35033</c:v>
                </c:pt>
                <c:pt idx="12">
                  <c:v>35124</c:v>
                </c:pt>
                <c:pt idx="13">
                  <c:v>35216</c:v>
                </c:pt>
                <c:pt idx="14">
                  <c:v>35308</c:v>
                </c:pt>
                <c:pt idx="15">
                  <c:v>35399</c:v>
                </c:pt>
                <c:pt idx="16">
                  <c:v>35489</c:v>
                </c:pt>
                <c:pt idx="17">
                  <c:v>35581</c:v>
                </c:pt>
                <c:pt idx="18">
                  <c:v>35673</c:v>
                </c:pt>
                <c:pt idx="19">
                  <c:v>35764</c:v>
                </c:pt>
                <c:pt idx="20">
                  <c:v>35854</c:v>
                </c:pt>
                <c:pt idx="21">
                  <c:v>35946</c:v>
                </c:pt>
                <c:pt idx="22">
                  <c:v>36038</c:v>
                </c:pt>
                <c:pt idx="23">
                  <c:v>36129</c:v>
                </c:pt>
                <c:pt idx="24">
                  <c:v>36219</c:v>
                </c:pt>
                <c:pt idx="25">
                  <c:v>36311</c:v>
                </c:pt>
                <c:pt idx="26">
                  <c:v>36403</c:v>
                </c:pt>
                <c:pt idx="27">
                  <c:v>36494</c:v>
                </c:pt>
                <c:pt idx="28">
                  <c:v>36585</c:v>
                </c:pt>
                <c:pt idx="29">
                  <c:v>36677</c:v>
                </c:pt>
                <c:pt idx="30">
                  <c:v>36769</c:v>
                </c:pt>
                <c:pt idx="31">
                  <c:v>36860</c:v>
                </c:pt>
                <c:pt idx="32">
                  <c:v>36950</c:v>
                </c:pt>
                <c:pt idx="33">
                  <c:v>37042</c:v>
                </c:pt>
                <c:pt idx="34">
                  <c:v>37134</c:v>
                </c:pt>
                <c:pt idx="35">
                  <c:v>37225</c:v>
                </c:pt>
                <c:pt idx="36">
                  <c:v>37315</c:v>
                </c:pt>
                <c:pt idx="37">
                  <c:v>37407</c:v>
                </c:pt>
                <c:pt idx="38">
                  <c:v>37499</c:v>
                </c:pt>
                <c:pt idx="39">
                  <c:v>37590</c:v>
                </c:pt>
                <c:pt idx="40">
                  <c:v>37680</c:v>
                </c:pt>
                <c:pt idx="41">
                  <c:v>37772</c:v>
                </c:pt>
                <c:pt idx="42">
                  <c:v>37864</c:v>
                </c:pt>
                <c:pt idx="43">
                  <c:v>37955</c:v>
                </c:pt>
                <c:pt idx="44">
                  <c:v>38046</c:v>
                </c:pt>
                <c:pt idx="45">
                  <c:v>38138</c:v>
                </c:pt>
                <c:pt idx="46">
                  <c:v>38230</c:v>
                </c:pt>
                <c:pt idx="47">
                  <c:v>38321</c:v>
                </c:pt>
                <c:pt idx="48">
                  <c:v>38411</c:v>
                </c:pt>
                <c:pt idx="49">
                  <c:v>38503</c:v>
                </c:pt>
                <c:pt idx="50">
                  <c:v>38595</c:v>
                </c:pt>
                <c:pt idx="51">
                  <c:v>38686</c:v>
                </c:pt>
                <c:pt idx="52">
                  <c:v>38776</c:v>
                </c:pt>
                <c:pt idx="53">
                  <c:v>38868</c:v>
                </c:pt>
                <c:pt idx="54">
                  <c:v>38960</c:v>
                </c:pt>
                <c:pt idx="55">
                  <c:v>39051</c:v>
                </c:pt>
                <c:pt idx="56">
                  <c:v>39141</c:v>
                </c:pt>
                <c:pt idx="57">
                  <c:v>39233</c:v>
                </c:pt>
                <c:pt idx="58">
                  <c:v>39325</c:v>
                </c:pt>
                <c:pt idx="59">
                  <c:v>39416</c:v>
                </c:pt>
                <c:pt idx="60">
                  <c:v>39507</c:v>
                </c:pt>
                <c:pt idx="61">
                  <c:v>39599</c:v>
                </c:pt>
                <c:pt idx="62">
                  <c:v>39691</c:v>
                </c:pt>
                <c:pt idx="63">
                  <c:v>39782</c:v>
                </c:pt>
                <c:pt idx="64">
                  <c:v>39872</c:v>
                </c:pt>
                <c:pt idx="65">
                  <c:v>39964</c:v>
                </c:pt>
                <c:pt idx="66">
                  <c:v>40056</c:v>
                </c:pt>
              </c:numCache>
            </c:numRef>
          </c:cat>
          <c:val>
            <c:numRef>
              <c:f>'PRICE-EARNINGS'!$B$6:$B$72</c:f>
              <c:numCache>
                <c:formatCode>0.00</c:formatCode>
                <c:ptCount val="67"/>
                <c:pt idx="0">
                  <c:v>3.5584723610066877</c:v>
                </c:pt>
                <c:pt idx="1">
                  <c:v>3.5168141651141958</c:v>
                </c:pt>
                <c:pt idx="2">
                  <c:v>3.6328897916722176</c:v>
                </c:pt>
                <c:pt idx="3">
                  <c:v>3.6625260333100411</c:v>
                </c:pt>
                <c:pt idx="4">
                  <c:v>3.673235815209186</c:v>
                </c:pt>
                <c:pt idx="5">
                  <c:v>3.6644882152890133</c:v>
                </c:pt>
                <c:pt idx="6">
                  <c:v>3.7056852897687582</c:v>
                </c:pt>
                <c:pt idx="7">
                  <c:v>3.6928304869682775</c:v>
                </c:pt>
                <c:pt idx="8">
                  <c:v>3.6714686184796328</c:v>
                </c:pt>
                <c:pt idx="9">
                  <c:v>3.6740077466557044</c:v>
                </c:pt>
                <c:pt idx="10">
                  <c:v>3.8328176575029174</c:v>
                </c:pt>
                <c:pt idx="11">
                  <c:v>3.9596451216313864</c:v>
                </c:pt>
                <c:pt idx="12">
                  <c:v>4.0035675592486344</c:v>
                </c:pt>
                <c:pt idx="13">
                  <c:v>4.052134529941501</c:v>
                </c:pt>
                <c:pt idx="14">
                  <c:v>4.1237638125165645</c:v>
                </c:pt>
                <c:pt idx="15">
                  <c:v>4.1254021878484224</c:v>
                </c:pt>
                <c:pt idx="16">
                  <c:v>4.1548626336061822</c:v>
                </c:pt>
                <c:pt idx="17">
                  <c:v>4.2134886870282537</c:v>
                </c:pt>
                <c:pt idx="18">
                  <c:v>4.3442433789329939</c:v>
                </c:pt>
                <c:pt idx="19">
                  <c:v>4.3945217950475133</c:v>
                </c:pt>
                <c:pt idx="20">
                  <c:v>4.5536884492885816</c:v>
                </c:pt>
                <c:pt idx="21">
                  <c:v>4.7204287839484236</c:v>
                </c:pt>
                <c:pt idx="22">
                  <c:v>5.0140181708205498</c:v>
                </c:pt>
                <c:pt idx="23">
                  <c:v>5.263669935893212</c:v>
                </c:pt>
                <c:pt idx="24">
                  <c:v>5.4785043491137166</c:v>
                </c:pt>
                <c:pt idx="25">
                  <c:v>5.5401918895740287</c:v>
                </c:pt>
                <c:pt idx="26">
                  <c:v>5.6853453455551248</c:v>
                </c:pt>
                <c:pt idx="27">
                  <c:v>5.8456428474987723</c:v>
                </c:pt>
                <c:pt idx="28">
                  <c:v>6.0534611396041154</c:v>
                </c:pt>
                <c:pt idx="29">
                  <c:v>6.1173407686281127</c:v>
                </c:pt>
                <c:pt idx="30">
                  <c:v>6.4681273285379115</c:v>
                </c:pt>
                <c:pt idx="31">
                  <c:v>6.4996549395858505</c:v>
                </c:pt>
                <c:pt idx="32">
                  <c:v>6.4731196644742965</c:v>
                </c:pt>
                <c:pt idx="33">
                  <c:v>6.3699678004251368</c:v>
                </c:pt>
                <c:pt idx="34">
                  <c:v>6.4199103425417965</c:v>
                </c:pt>
                <c:pt idx="35">
                  <c:v>6.4201448525453095</c:v>
                </c:pt>
                <c:pt idx="36">
                  <c:v>6.3280673934535958</c:v>
                </c:pt>
                <c:pt idx="37">
                  <c:v>6.4648592943846079</c:v>
                </c:pt>
                <c:pt idx="38">
                  <c:v>6.4740807254492898</c:v>
                </c:pt>
                <c:pt idx="39">
                  <c:v>6.6184995815378915</c:v>
                </c:pt>
                <c:pt idx="40">
                  <c:v>6.6310626311911847</c:v>
                </c:pt>
                <c:pt idx="41">
                  <c:v>6.6973624077122391</c:v>
                </c:pt>
                <c:pt idx="42">
                  <c:v>6.854468219003035</c:v>
                </c:pt>
                <c:pt idx="43">
                  <c:v>6.919469311383283</c:v>
                </c:pt>
                <c:pt idx="44">
                  <c:v>6.6649018489402767</c:v>
                </c:pt>
                <c:pt idx="45">
                  <c:v>6.5251756621729466</c:v>
                </c:pt>
                <c:pt idx="46">
                  <c:v>6.2234916793714543</c:v>
                </c:pt>
                <c:pt idx="47">
                  <c:v>5.7721254212639561</c:v>
                </c:pt>
                <c:pt idx="48">
                  <c:v>5.5442452101024298</c:v>
                </c:pt>
                <c:pt idx="49">
                  <c:v>5.3757342205826806</c:v>
                </c:pt>
                <c:pt idx="50">
                  <c:v>5.6014078811755459</c:v>
                </c:pt>
                <c:pt idx="51">
                  <c:v>5.628383713633057</c:v>
                </c:pt>
                <c:pt idx="52">
                  <c:v>5.7659588502661281</c:v>
                </c:pt>
                <c:pt idx="53">
                  <c:v>5.7109950717633859</c:v>
                </c:pt>
                <c:pt idx="54">
                  <c:v>5.8142151377761619</c:v>
                </c:pt>
                <c:pt idx="55">
                  <c:v>5.6528122540841004</c:v>
                </c:pt>
                <c:pt idx="56">
                  <c:v>5.6340053049818426</c:v>
                </c:pt>
                <c:pt idx="57">
                  <c:v>5.5623680947236158</c:v>
                </c:pt>
                <c:pt idx="58">
                  <c:v>5.5613588930658624</c:v>
                </c:pt>
                <c:pt idx="59">
                  <c:v>5.55197079079527</c:v>
                </c:pt>
                <c:pt idx="60">
                  <c:v>5.5853385466975718</c:v>
                </c:pt>
                <c:pt idx="61">
                  <c:v>5.50004653624221</c:v>
                </c:pt>
                <c:pt idx="62">
                  <c:v>5.4916379488335147</c:v>
                </c:pt>
                <c:pt idx="63">
                  <c:v>5.4199546244843457</c:v>
                </c:pt>
                <c:pt idx="64">
                  <c:v>5.4784029416907645</c:v>
                </c:pt>
                <c:pt idx="65">
                  <c:v>5.3588184464634141</c:v>
                </c:pt>
                <c:pt idx="66">
                  <c:v>5.5505269962467461</c:v>
                </c:pt>
              </c:numCache>
            </c:numRef>
          </c:val>
          <c:smooth val="0"/>
        </c:ser>
        <c:ser>
          <c:idx val="7"/>
          <c:order val="1"/>
          <c:tx>
            <c:strRef>
              <c:f>'PRICE-EARNINGS'!$I$4:$I$5</c:f>
              <c:strCache>
                <c:ptCount val="1"/>
                <c:pt idx="0">
                  <c:v>London</c:v>
                </c:pt>
              </c:strCache>
            </c:strRef>
          </c:tx>
          <c:marker>
            <c:symbol val="none"/>
          </c:marker>
          <c:cat>
            <c:numRef>
              <c:f>'PRICE-EARNINGS'!$A$6:$A$72</c:f>
              <c:numCache>
                <c:formatCode>mmm\-yy</c:formatCode>
                <c:ptCount val="67"/>
                <c:pt idx="0">
                  <c:v>34028</c:v>
                </c:pt>
                <c:pt idx="1">
                  <c:v>34120</c:v>
                </c:pt>
                <c:pt idx="2">
                  <c:v>34212</c:v>
                </c:pt>
                <c:pt idx="3">
                  <c:v>34303</c:v>
                </c:pt>
                <c:pt idx="4">
                  <c:v>34393</c:v>
                </c:pt>
                <c:pt idx="5">
                  <c:v>34485</c:v>
                </c:pt>
                <c:pt idx="6">
                  <c:v>34577</c:v>
                </c:pt>
                <c:pt idx="7">
                  <c:v>34668</c:v>
                </c:pt>
                <c:pt idx="8">
                  <c:v>34758</c:v>
                </c:pt>
                <c:pt idx="9">
                  <c:v>34850</c:v>
                </c:pt>
                <c:pt idx="10">
                  <c:v>34942</c:v>
                </c:pt>
                <c:pt idx="11">
                  <c:v>35033</c:v>
                </c:pt>
                <c:pt idx="12">
                  <c:v>35124</c:v>
                </c:pt>
                <c:pt idx="13">
                  <c:v>35216</c:v>
                </c:pt>
                <c:pt idx="14">
                  <c:v>35308</c:v>
                </c:pt>
                <c:pt idx="15">
                  <c:v>35399</c:v>
                </c:pt>
                <c:pt idx="16">
                  <c:v>35489</c:v>
                </c:pt>
                <c:pt idx="17">
                  <c:v>35581</c:v>
                </c:pt>
                <c:pt idx="18">
                  <c:v>35673</c:v>
                </c:pt>
                <c:pt idx="19">
                  <c:v>35764</c:v>
                </c:pt>
                <c:pt idx="20">
                  <c:v>35854</c:v>
                </c:pt>
                <c:pt idx="21">
                  <c:v>35946</c:v>
                </c:pt>
                <c:pt idx="22">
                  <c:v>36038</c:v>
                </c:pt>
                <c:pt idx="23">
                  <c:v>36129</c:v>
                </c:pt>
                <c:pt idx="24">
                  <c:v>36219</c:v>
                </c:pt>
                <c:pt idx="25">
                  <c:v>36311</c:v>
                </c:pt>
                <c:pt idx="26">
                  <c:v>36403</c:v>
                </c:pt>
                <c:pt idx="27">
                  <c:v>36494</c:v>
                </c:pt>
                <c:pt idx="28">
                  <c:v>36585</c:v>
                </c:pt>
                <c:pt idx="29">
                  <c:v>36677</c:v>
                </c:pt>
                <c:pt idx="30">
                  <c:v>36769</c:v>
                </c:pt>
                <c:pt idx="31">
                  <c:v>36860</c:v>
                </c:pt>
                <c:pt idx="32">
                  <c:v>36950</c:v>
                </c:pt>
                <c:pt idx="33">
                  <c:v>37042</c:v>
                </c:pt>
                <c:pt idx="34">
                  <c:v>37134</c:v>
                </c:pt>
                <c:pt idx="35">
                  <c:v>37225</c:v>
                </c:pt>
                <c:pt idx="36">
                  <c:v>37315</c:v>
                </c:pt>
                <c:pt idx="37">
                  <c:v>37407</c:v>
                </c:pt>
                <c:pt idx="38">
                  <c:v>37499</c:v>
                </c:pt>
                <c:pt idx="39">
                  <c:v>37590</c:v>
                </c:pt>
                <c:pt idx="40">
                  <c:v>37680</c:v>
                </c:pt>
                <c:pt idx="41">
                  <c:v>37772</c:v>
                </c:pt>
                <c:pt idx="42">
                  <c:v>37864</c:v>
                </c:pt>
                <c:pt idx="43">
                  <c:v>37955</c:v>
                </c:pt>
                <c:pt idx="44">
                  <c:v>38046</c:v>
                </c:pt>
                <c:pt idx="45">
                  <c:v>38138</c:v>
                </c:pt>
                <c:pt idx="46">
                  <c:v>38230</c:v>
                </c:pt>
                <c:pt idx="47">
                  <c:v>38321</c:v>
                </c:pt>
                <c:pt idx="48">
                  <c:v>38411</c:v>
                </c:pt>
                <c:pt idx="49">
                  <c:v>38503</c:v>
                </c:pt>
                <c:pt idx="50">
                  <c:v>38595</c:v>
                </c:pt>
                <c:pt idx="51">
                  <c:v>38686</c:v>
                </c:pt>
                <c:pt idx="52">
                  <c:v>38776</c:v>
                </c:pt>
                <c:pt idx="53">
                  <c:v>38868</c:v>
                </c:pt>
                <c:pt idx="54">
                  <c:v>38960</c:v>
                </c:pt>
                <c:pt idx="55">
                  <c:v>39051</c:v>
                </c:pt>
                <c:pt idx="56">
                  <c:v>39141</c:v>
                </c:pt>
                <c:pt idx="57">
                  <c:v>39233</c:v>
                </c:pt>
                <c:pt idx="58">
                  <c:v>39325</c:v>
                </c:pt>
                <c:pt idx="59">
                  <c:v>39416</c:v>
                </c:pt>
                <c:pt idx="60">
                  <c:v>39507</c:v>
                </c:pt>
                <c:pt idx="61">
                  <c:v>39599</c:v>
                </c:pt>
                <c:pt idx="62">
                  <c:v>39691</c:v>
                </c:pt>
                <c:pt idx="63">
                  <c:v>39782</c:v>
                </c:pt>
                <c:pt idx="64">
                  <c:v>39872</c:v>
                </c:pt>
                <c:pt idx="65">
                  <c:v>39964</c:v>
                </c:pt>
                <c:pt idx="66">
                  <c:v>40056</c:v>
                </c:pt>
              </c:numCache>
            </c:numRef>
          </c:cat>
          <c:val>
            <c:numRef>
              <c:f>'PRICE-EARNINGS'!$I$6:$I$72</c:f>
              <c:numCache>
                <c:formatCode>0.00</c:formatCode>
                <c:ptCount val="67"/>
                <c:pt idx="0">
                  <c:v>5.1412429095628207</c:v>
                </c:pt>
                <c:pt idx="1">
                  <c:v>5.0976230521749528</c:v>
                </c:pt>
                <c:pt idx="2">
                  <c:v>5.2428448270032204</c:v>
                </c:pt>
                <c:pt idx="3">
                  <c:v>5.4857492591170178</c:v>
                </c:pt>
                <c:pt idx="4">
                  <c:v>5.3951274168278136</c:v>
                </c:pt>
                <c:pt idx="5">
                  <c:v>5.6097775222842925</c:v>
                </c:pt>
                <c:pt idx="6">
                  <c:v>5.6200512183105023</c:v>
                </c:pt>
                <c:pt idx="7">
                  <c:v>5.8076771761230948</c:v>
                </c:pt>
                <c:pt idx="8">
                  <c:v>5.5770747754421812</c:v>
                </c:pt>
                <c:pt idx="9">
                  <c:v>5.9135499671393372</c:v>
                </c:pt>
                <c:pt idx="10">
                  <c:v>6.3339889627657762</c:v>
                </c:pt>
                <c:pt idx="11">
                  <c:v>6.855770125402894</c:v>
                </c:pt>
                <c:pt idx="12">
                  <c:v>6.7061759929638676</c:v>
                </c:pt>
                <c:pt idx="13">
                  <c:v>7.0010139731285221</c:v>
                </c:pt>
                <c:pt idx="14">
                  <c:v>6.9100225710639096</c:v>
                </c:pt>
                <c:pt idx="15">
                  <c:v>7.1101598611020647</c:v>
                </c:pt>
                <c:pt idx="16">
                  <c:v>7.0691246830828955</c:v>
                </c:pt>
                <c:pt idx="17">
                  <c:v>7.0713987912231211</c:v>
                </c:pt>
                <c:pt idx="18">
                  <c:v>7.298306514024854</c:v>
                </c:pt>
                <c:pt idx="19">
                  <c:v>7.5519054392729883</c:v>
                </c:pt>
                <c:pt idx="20">
                  <c:v>7.9797786428077035</c:v>
                </c:pt>
                <c:pt idx="21">
                  <c:v>8.1080282884279544</c:v>
                </c:pt>
                <c:pt idx="22">
                  <c:v>8.5560626039384182</c:v>
                </c:pt>
                <c:pt idx="23">
                  <c:v>8.7565642899455742</c:v>
                </c:pt>
                <c:pt idx="24">
                  <c:v>9.0220759746127381</c:v>
                </c:pt>
                <c:pt idx="25">
                  <c:v>8.9219184627330002</c:v>
                </c:pt>
                <c:pt idx="26">
                  <c:v>8.2949399289559871</c:v>
                </c:pt>
                <c:pt idx="27">
                  <c:v>8.9358813075564107</c:v>
                </c:pt>
                <c:pt idx="28">
                  <c:v>9.2430320728570301</c:v>
                </c:pt>
                <c:pt idx="29">
                  <c:v>9.2209935276240085</c:v>
                </c:pt>
                <c:pt idx="30">
                  <c:v>9.5410016248241138</c:v>
                </c:pt>
                <c:pt idx="31">
                  <c:v>9.1660553220054748</c:v>
                </c:pt>
                <c:pt idx="32">
                  <c:v>9.3406346490414567</c:v>
                </c:pt>
                <c:pt idx="33">
                  <c:v>8.8548845319186906</c:v>
                </c:pt>
                <c:pt idx="34">
                  <c:v>9.087684904917074</c:v>
                </c:pt>
                <c:pt idx="35">
                  <c:v>8.8205120326051727</c:v>
                </c:pt>
                <c:pt idx="36">
                  <c:v>9.0671520676524189</c:v>
                </c:pt>
                <c:pt idx="37">
                  <c:v>9.6325655852426557</c:v>
                </c:pt>
                <c:pt idx="38">
                  <c:v>9.4744686672059473</c:v>
                </c:pt>
                <c:pt idx="39">
                  <c:v>9.8476000483619615</c:v>
                </c:pt>
                <c:pt idx="40">
                  <c:v>10.173606190636354</c:v>
                </c:pt>
                <c:pt idx="41">
                  <c:v>10.034797003826078</c:v>
                </c:pt>
                <c:pt idx="42">
                  <c:v>10.620667650407565</c:v>
                </c:pt>
                <c:pt idx="43">
                  <c:v>10.735645087526274</c:v>
                </c:pt>
                <c:pt idx="44">
                  <c:v>9.8715523804217238</c:v>
                </c:pt>
                <c:pt idx="45">
                  <c:v>9.7065295960864084</c:v>
                </c:pt>
                <c:pt idx="46">
                  <c:v>9.6346216016014239</c:v>
                </c:pt>
                <c:pt idx="47">
                  <c:v>8.7000843443102873</c:v>
                </c:pt>
                <c:pt idx="48">
                  <c:v>8.4319764818495937</c:v>
                </c:pt>
                <c:pt idx="49">
                  <c:v>8.5568743585389075</c:v>
                </c:pt>
                <c:pt idx="50">
                  <c:v>8.8649457964782776</c:v>
                </c:pt>
                <c:pt idx="51">
                  <c:v>8.9688507365398458</c:v>
                </c:pt>
                <c:pt idx="52">
                  <c:v>9.1192720237754106</c:v>
                </c:pt>
                <c:pt idx="53">
                  <c:v>9.1284457198534472</c:v>
                </c:pt>
                <c:pt idx="54">
                  <c:v>9.388178049782212</c:v>
                </c:pt>
                <c:pt idx="55">
                  <c:v>9.1344072662364191</c:v>
                </c:pt>
                <c:pt idx="56">
                  <c:v>9.2298638048762847</c:v>
                </c:pt>
                <c:pt idx="57">
                  <c:v>9.0320926019108754</c:v>
                </c:pt>
                <c:pt idx="58">
                  <c:v>9.1615925962985365</c:v>
                </c:pt>
                <c:pt idx="59">
                  <c:v>9.3000190806661482</c:v>
                </c:pt>
                <c:pt idx="60">
                  <c:v>9.6261189157548905</c:v>
                </c:pt>
                <c:pt idx="61">
                  <c:v>9.5889064368528949</c:v>
                </c:pt>
                <c:pt idx="62">
                  <c:v>9.9425258207365577</c:v>
                </c:pt>
                <c:pt idx="63">
                  <c:v>9.4859551229911627</c:v>
                </c:pt>
                <c:pt idx="64">
                  <c:v>10.144597946403083</c:v>
                </c:pt>
                <c:pt idx="65">
                  <c:v>9.5936883813063947</c:v>
                </c:pt>
                <c:pt idx="66">
                  <c:v>10.565186081899457</c:v>
                </c:pt>
              </c:numCache>
            </c:numRef>
          </c:val>
          <c:smooth val="0"/>
        </c:ser>
        <c:ser>
          <c:idx val="11"/>
          <c:order val="2"/>
          <c:tx>
            <c:strRef>
              <c:f>'PRICE-EARNINGS'!$M$4:$M$5</c:f>
              <c:strCache>
                <c:ptCount val="1"/>
                <c:pt idx="0">
                  <c:v>Scotland</c:v>
                </c:pt>
              </c:strCache>
            </c:strRef>
          </c:tx>
          <c:marker>
            <c:symbol val="none"/>
          </c:marker>
          <c:cat>
            <c:numRef>
              <c:f>'PRICE-EARNINGS'!$A$6:$A$72</c:f>
              <c:numCache>
                <c:formatCode>mmm\-yy</c:formatCode>
                <c:ptCount val="67"/>
                <c:pt idx="0">
                  <c:v>34028</c:v>
                </c:pt>
                <c:pt idx="1">
                  <c:v>34120</c:v>
                </c:pt>
                <c:pt idx="2">
                  <c:v>34212</c:v>
                </c:pt>
                <c:pt idx="3">
                  <c:v>34303</c:v>
                </c:pt>
                <c:pt idx="4">
                  <c:v>34393</c:v>
                </c:pt>
                <c:pt idx="5">
                  <c:v>34485</c:v>
                </c:pt>
                <c:pt idx="6">
                  <c:v>34577</c:v>
                </c:pt>
                <c:pt idx="7">
                  <c:v>34668</c:v>
                </c:pt>
                <c:pt idx="8">
                  <c:v>34758</c:v>
                </c:pt>
                <c:pt idx="9">
                  <c:v>34850</c:v>
                </c:pt>
                <c:pt idx="10">
                  <c:v>34942</c:v>
                </c:pt>
                <c:pt idx="11">
                  <c:v>35033</c:v>
                </c:pt>
                <c:pt idx="12">
                  <c:v>35124</c:v>
                </c:pt>
                <c:pt idx="13">
                  <c:v>35216</c:v>
                </c:pt>
                <c:pt idx="14">
                  <c:v>35308</c:v>
                </c:pt>
                <c:pt idx="15">
                  <c:v>35399</c:v>
                </c:pt>
                <c:pt idx="16">
                  <c:v>35489</c:v>
                </c:pt>
                <c:pt idx="17">
                  <c:v>35581</c:v>
                </c:pt>
                <c:pt idx="18">
                  <c:v>35673</c:v>
                </c:pt>
                <c:pt idx="19">
                  <c:v>35764</c:v>
                </c:pt>
                <c:pt idx="20">
                  <c:v>35854</c:v>
                </c:pt>
                <c:pt idx="21">
                  <c:v>35946</c:v>
                </c:pt>
                <c:pt idx="22">
                  <c:v>36038</c:v>
                </c:pt>
                <c:pt idx="23">
                  <c:v>36129</c:v>
                </c:pt>
                <c:pt idx="24">
                  <c:v>36219</c:v>
                </c:pt>
                <c:pt idx="25">
                  <c:v>36311</c:v>
                </c:pt>
                <c:pt idx="26">
                  <c:v>36403</c:v>
                </c:pt>
                <c:pt idx="27">
                  <c:v>36494</c:v>
                </c:pt>
                <c:pt idx="28">
                  <c:v>36585</c:v>
                </c:pt>
                <c:pt idx="29">
                  <c:v>36677</c:v>
                </c:pt>
                <c:pt idx="30">
                  <c:v>36769</c:v>
                </c:pt>
                <c:pt idx="31">
                  <c:v>36860</c:v>
                </c:pt>
                <c:pt idx="32">
                  <c:v>36950</c:v>
                </c:pt>
                <c:pt idx="33">
                  <c:v>37042</c:v>
                </c:pt>
                <c:pt idx="34">
                  <c:v>37134</c:v>
                </c:pt>
                <c:pt idx="35">
                  <c:v>37225</c:v>
                </c:pt>
                <c:pt idx="36">
                  <c:v>37315</c:v>
                </c:pt>
                <c:pt idx="37">
                  <c:v>37407</c:v>
                </c:pt>
                <c:pt idx="38">
                  <c:v>37499</c:v>
                </c:pt>
                <c:pt idx="39">
                  <c:v>37590</c:v>
                </c:pt>
                <c:pt idx="40">
                  <c:v>37680</c:v>
                </c:pt>
                <c:pt idx="41">
                  <c:v>37772</c:v>
                </c:pt>
                <c:pt idx="42">
                  <c:v>37864</c:v>
                </c:pt>
                <c:pt idx="43">
                  <c:v>37955</c:v>
                </c:pt>
                <c:pt idx="44">
                  <c:v>38046</c:v>
                </c:pt>
                <c:pt idx="45">
                  <c:v>38138</c:v>
                </c:pt>
                <c:pt idx="46">
                  <c:v>38230</c:v>
                </c:pt>
                <c:pt idx="47">
                  <c:v>38321</c:v>
                </c:pt>
                <c:pt idx="48">
                  <c:v>38411</c:v>
                </c:pt>
                <c:pt idx="49">
                  <c:v>38503</c:v>
                </c:pt>
                <c:pt idx="50">
                  <c:v>38595</c:v>
                </c:pt>
                <c:pt idx="51">
                  <c:v>38686</c:v>
                </c:pt>
                <c:pt idx="52">
                  <c:v>38776</c:v>
                </c:pt>
                <c:pt idx="53">
                  <c:v>38868</c:v>
                </c:pt>
                <c:pt idx="54">
                  <c:v>38960</c:v>
                </c:pt>
                <c:pt idx="55">
                  <c:v>39051</c:v>
                </c:pt>
                <c:pt idx="56">
                  <c:v>39141</c:v>
                </c:pt>
                <c:pt idx="57">
                  <c:v>39233</c:v>
                </c:pt>
                <c:pt idx="58">
                  <c:v>39325</c:v>
                </c:pt>
                <c:pt idx="59">
                  <c:v>39416</c:v>
                </c:pt>
                <c:pt idx="60">
                  <c:v>39507</c:v>
                </c:pt>
                <c:pt idx="61">
                  <c:v>39599</c:v>
                </c:pt>
                <c:pt idx="62">
                  <c:v>39691</c:v>
                </c:pt>
                <c:pt idx="63">
                  <c:v>39782</c:v>
                </c:pt>
                <c:pt idx="64">
                  <c:v>39872</c:v>
                </c:pt>
                <c:pt idx="65">
                  <c:v>39964</c:v>
                </c:pt>
                <c:pt idx="66">
                  <c:v>40056</c:v>
                </c:pt>
              </c:numCache>
            </c:numRef>
          </c:cat>
          <c:val>
            <c:numRef>
              <c:f>'PRICE-EARNINGS'!$M$6:$M$72</c:f>
              <c:numCache>
                <c:formatCode>General</c:formatCode>
                <c:ptCount val="67"/>
                <c:pt idx="24" formatCode="0.00">
                  <c:v>3.4373921823014264</c:v>
                </c:pt>
                <c:pt idx="25" formatCode="0.00">
                  <c:v>3.8309774617023242</c:v>
                </c:pt>
                <c:pt idx="26" formatCode="0.00">
                  <c:v>3.9375663927515721</c:v>
                </c:pt>
                <c:pt idx="27" formatCode="0.00">
                  <c:v>4.0461802508143787</c:v>
                </c:pt>
                <c:pt idx="28" formatCode="0.00">
                  <c:v>4.0412195305398377</c:v>
                </c:pt>
                <c:pt idx="29" formatCode="0.00">
                  <c:v>4.3631422016988237</c:v>
                </c:pt>
                <c:pt idx="30" formatCode="0.00">
                  <c:v>4.4736383277766505</c:v>
                </c:pt>
                <c:pt idx="31" formatCode="0.00">
                  <c:v>4.2841956055426893</c:v>
                </c:pt>
                <c:pt idx="32" formatCode="0.00">
                  <c:v>4.2854701755496176</c:v>
                </c:pt>
                <c:pt idx="33" formatCode="0.00">
                  <c:v>4.713985841167557</c:v>
                </c:pt>
                <c:pt idx="34" formatCode="0.00">
                  <c:v>4.6640443246153804</c:v>
                </c:pt>
                <c:pt idx="35" formatCode="0.00">
                  <c:v>4.6209572023030008</c:v>
                </c:pt>
                <c:pt idx="36" formatCode="0.00">
                  <c:v>4.7556359030070787</c:v>
                </c:pt>
                <c:pt idx="37" formatCode="0.00">
                  <c:v>5.251421206784352</c:v>
                </c:pt>
                <c:pt idx="38" formatCode="0.00">
                  <c:v>5.1998389056246639</c:v>
                </c:pt>
                <c:pt idx="39" formatCode="0.00">
                  <c:v>4.974502609284797</c:v>
                </c:pt>
                <c:pt idx="40" formatCode="0.00">
                  <c:v>5.1850953543146643</c:v>
                </c:pt>
                <c:pt idx="41" formatCode="0.00">
                  <c:v>5.784633986405586</c:v>
                </c:pt>
                <c:pt idx="42" formatCode="0.00">
                  <c:v>5.5946562104270035</c:v>
                </c:pt>
                <c:pt idx="43" formatCode="0.00">
                  <c:v>4.9070691579471379</c:v>
                </c:pt>
                <c:pt idx="44" formatCode="0.00">
                  <c:v>5.1970208896083347</c:v>
                </c:pt>
                <c:pt idx="45" formatCode="0.00">
                  <c:v>5.299348294314159</c:v>
                </c:pt>
                <c:pt idx="46" formatCode="0.00">
                  <c:v>4.9978929805143792</c:v>
                </c:pt>
                <c:pt idx="47" formatCode="0.00">
                  <c:v>4.7534150492199165</c:v>
                </c:pt>
                <c:pt idx="48" formatCode="0.00">
                  <c:v>4.7378542049702572</c:v>
                </c:pt>
                <c:pt idx="49" formatCode="0.00">
                  <c:v>5.0637608504607146</c:v>
                </c:pt>
                <c:pt idx="50" formatCode="0.00">
                  <c:v>5.1646922280393017</c:v>
                </c:pt>
                <c:pt idx="51" formatCode="0.00">
                  <c:v>4.7069460052435552</c:v>
                </c:pt>
                <c:pt idx="52" formatCode="0.00">
                  <c:v>4.723769588400577</c:v>
                </c:pt>
                <c:pt idx="53" formatCode="0.00">
                  <c:v>5.113006008583513</c:v>
                </c:pt>
                <c:pt idx="54" formatCode="0.00">
                  <c:v>4.9852043483793658</c:v>
                </c:pt>
                <c:pt idx="55" formatCode="0.00">
                  <c:v>4.6240384630073033</c:v>
                </c:pt>
                <c:pt idx="56" formatCode="0.00">
                  <c:v>4.7907535308416662</c:v>
                </c:pt>
                <c:pt idx="57" formatCode="0.00">
                  <c:v>5.0668783257312455</c:v>
                </c:pt>
                <c:pt idx="58" formatCode="0.00">
                  <c:v>4.9564644953534298</c:v>
                </c:pt>
                <c:pt idx="59" formatCode="0.00">
                  <c:v>4.6343308933027654</c:v>
                </c:pt>
                <c:pt idx="60" formatCode="0.00">
                  <c:v>4.5948144263361677</c:v>
                </c:pt>
                <c:pt idx="61" formatCode="0.00">
                  <c:v>4.7877942268149702</c:v>
                </c:pt>
                <c:pt idx="62" formatCode="0.00">
                  <c:v>4.5539461661140388</c:v>
                </c:pt>
                <c:pt idx="63" formatCode="0.00">
                  <c:v>4.4936723477009375</c:v>
                </c:pt>
                <c:pt idx="64" formatCode="0.00">
                  <c:v>4.4543374461271235</c:v>
                </c:pt>
                <c:pt idx="65" formatCode="0.00">
                  <c:v>4.8519015946711459</c:v>
                </c:pt>
                <c:pt idx="66" formatCode="0.00">
                  <c:v>4.8988506521643114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430592"/>
        <c:axId val="77861376"/>
      </c:lineChart>
      <c:dateAx>
        <c:axId val="8043059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77861376"/>
        <c:crosses val="autoZero"/>
        <c:auto val="1"/>
        <c:lblOffset val="100"/>
        <c:baseTimeUnit val="months"/>
      </c:dateAx>
      <c:valAx>
        <c:axId val="77861376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8043059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45D40-64DE-4E68-BA4D-BFB2CDB9A0E4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7F27-FE54-4AE0-BFAE-BF9A2BEA9F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207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45D40-64DE-4E68-BA4D-BFB2CDB9A0E4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7F27-FE54-4AE0-BFAE-BF9A2BEA9F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674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45D40-64DE-4E68-BA4D-BFB2CDB9A0E4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7F27-FE54-4AE0-BFAE-BF9A2BEA9F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128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45D40-64DE-4E68-BA4D-BFB2CDB9A0E4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7F27-FE54-4AE0-BFAE-BF9A2BEA9F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74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45D40-64DE-4E68-BA4D-BFB2CDB9A0E4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7F27-FE54-4AE0-BFAE-BF9A2BEA9F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61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45D40-64DE-4E68-BA4D-BFB2CDB9A0E4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7F27-FE54-4AE0-BFAE-BF9A2BEA9F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314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45D40-64DE-4E68-BA4D-BFB2CDB9A0E4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7F27-FE54-4AE0-BFAE-BF9A2BEA9F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066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45D40-64DE-4E68-BA4D-BFB2CDB9A0E4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7F27-FE54-4AE0-BFAE-BF9A2BEA9F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753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45D40-64DE-4E68-BA4D-BFB2CDB9A0E4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7F27-FE54-4AE0-BFAE-BF9A2BEA9F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409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45D40-64DE-4E68-BA4D-BFB2CDB9A0E4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7F27-FE54-4AE0-BFAE-BF9A2BEA9F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097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45D40-64DE-4E68-BA4D-BFB2CDB9A0E4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7F27-FE54-4AE0-BFAE-BF9A2BEA9F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175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45D40-64DE-4E68-BA4D-BFB2CDB9A0E4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37F27-FE54-4AE0-BFAE-BF9A2BEA9F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12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3489192"/>
              </p:ext>
            </p:extLst>
          </p:nvPr>
        </p:nvGraphicFramePr>
        <p:xfrm>
          <a:off x="179512" y="188640"/>
          <a:ext cx="8784975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5546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1160898"/>
              </p:ext>
            </p:extLst>
          </p:nvPr>
        </p:nvGraphicFramePr>
        <p:xfrm>
          <a:off x="251520" y="260648"/>
          <a:ext cx="8784976" cy="6480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8527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7951" y="1957482"/>
            <a:ext cx="223224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RISING HOUSE PRICES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225309" y="453683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JOB CREATION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53301" y="195748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WEALTH EFFECT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202936" y="4557154"/>
            <a:ext cx="2502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DEMAND FOR HOUSING</a:t>
            </a:r>
            <a:endParaRPr lang="en-GB" dirty="0"/>
          </a:p>
        </p:txBody>
      </p:sp>
      <p:cxnSp>
        <p:nvCxnSpPr>
          <p:cNvPr id="10" name="Straight Arrow Connector 9"/>
          <p:cNvCxnSpPr>
            <a:stCxn id="4" idx="3"/>
            <a:endCxn id="6" idx="1"/>
          </p:cNvCxnSpPr>
          <p:nvPr/>
        </p:nvCxnSpPr>
        <p:spPr>
          <a:xfrm>
            <a:off x="3570199" y="2142148"/>
            <a:ext cx="2583102" cy="0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2"/>
            <a:endCxn id="5" idx="0"/>
          </p:cNvCxnSpPr>
          <p:nvPr/>
        </p:nvCxnSpPr>
        <p:spPr>
          <a:xfrm>
            <a:off x="7053401" y="2326814"/>
            <a:ext cx="0" cy="2210024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1"/>
            <a:endCxn id="7" idx="3"/>
          </p:cNvCxnSpPr>
          <p:nvPr/>
        </p:nvCxnSpPr>
        <p:spPr>
          <a:xfrm flipH="1">
            <a:off x="3705029" y="4721504"/>
            <a:ext cx="2520280" cy="20316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0"/>
            <a:endCxn id="4" idx="2"/>
          </p:cNvCxnSpPr>
          <p:nvPr/>
        </p:nvCxnSpPr>
        <p:spPr>
          <a:xfrm flipV="1">
            <a:off x="2453983" y="2326814"/>
            <a:ext cx="92" cy="2230340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7805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44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Meadway</dc:creator>
  <cp:lastModifiedBy>Rachel Laurence</cp:lastModifiedBy>
  <cp:revision>3</cp:revision>
  <dcterms:created xsi:type="dcterms:W3CDTF">2014-07-14T10:17:29Z</dcterms:created>
  <dcterms:modified xsi:type="dcterms:W3CDTF">2014-07-14T10:47:37Z</dcterms:modified>
</cp:coreProperties>
</file>