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8" r:id="rId3"/>
    <p:sldId id="265" r:id="rId4"/>
    <p:sldId id="263" r:id="rId5"/>
    <p:sldId id="264" r:id="rId6"/>
    <p:sldId id="257" r:id="rId7"/>
    <p:sldId id="260"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190" autoAdjust="0"/>
  </p:normalViewPr>
  <p:slideViewPr>
    <p:cSldViewPr>
      <p:cViewPr>
        <p:scale>
          <a:sx n="109" d="100"/>
          <a:sy n="109" d="100"/>
        </p:scale>
        <p:origin x="-72" y="17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65DE02-44E5-4D71-9775-D3F4C3B75DDF}" type="datetimeFigureOut">
              <a:rPr lang="en-GB" smtClean="0"/>
              <a:t>18/07/2014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6F0703-C168-4F23-B797-AD2CA2533177}" type="slidenum">
              <a:rPr lang="en-GB" smtClean="0"/>
              <a:t>‹#›</a:t>
            </a:fld>
            <a:endParaRPr lang="en-GB"/>
          </a:p>
        </p:txBody>
      </p:sp>
    </p:spTree>
    <p:extLst>
      <p:ext uri="{BB962C8B-B14F-4D97-AF65-F5344CB8AC3E}">
        <p14:creationId xmlns:p14="http://schemas.microsoft.com/office/powerpoint/2010/main" val="2325093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226F0703-C168-4F23-B797-AD2CA2533177}" type="slidenum">
              <a:rPr lang="en-GB" smtClean="0"/>
              <a:t>1</a:t>
            </a:fld>
            <a:endParaRPr lang="en-GB"/>
          </a:p>
        </p:txBody>
      </p:sp>
    </p:spTree>
    <p:extLst>
      <p:ext uri="{BB962C8B-B14F-4D97-AF65-F5344CB8AC3E}">
        <p14:creationId xmlns:p14="http://schemas.microsoft.com/office/powerpoint/2010/main" val="1688905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Power and scale</a:t>
            </a:r>
          </a:p>
          <a:p>
            <a:r>
              <a:rPr lang="en-GB" dirty="0" smtClean="0"/>
              <a:t>Finance</a:t>
            </a:r>
          </a:p>
          <a:p>
            <a:r>
              <a:rPr lang="en-GB" dirty="0" smtClean="0"/>
              <a:t>Bringing elements</a:t>
            </a:r>
            <a:r>
              <a:rPr lang="en-GB" baseline="0" dirty="0" smtClean="0"/>
              <a:t> together.</a:t>
            </a:r>
            <a:endParaRPr lang="en-GB" dirty="0"/>
          </a:p>
        </p:txBody>
      </p:sp>
      <p:sp>
        <p:nvSpPr>
          <p:cNvPr id="4" name="Slide Number Placeholder 3"/>
          <p:cNvSpPr>
            <a:spLocks noGrp="1"/>
          </p:cNvSpPr>
          <p:nvPr>
            <p:ph type="sldNum" sz="quarter" idx="10"/>
          </p:nvPr>
        </p:nvSpPr>
        <p:spPr/>
        <p:txBody>
          <a:bodyPr/>
          <a:lstStyle/>
          <a:p>
            <a:fld id="{226F0703-C168-4F23-B797-AD2CA2533177}" type="slidenum">
              <a:rPr lang="en-GB" smtClean="0"/>
              <a:t>2</a:t>
            </a:fld>
            <a:endParaRPr lang="en-GB"/>
          </a:p>
        </p:txBody>
      </p:sp>
    </p:spTree>
    <p:extLst>
      <p:ext uri="{BB962C8B-B14F-4D97-AF65-F5344CB8AC3E}">
        <p14:creationId xmlns:p14="http://schemas.microsoft.com/office/powerpoint/2010/main" val="7579802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GB" sz="1200" b="1" kern="1200" dirty="0" smtClean="0">
                <a:solidFill>
                  <a:schemeClr val="tx1"/>
                </a:solidFill>
                <a:effectLst/>
                <a:latin typeface="+mn-lt"/>
                <a:ea typeface="+mn-ea"/>
                <a:cs typeface="+mn-cs"/>
              </a:rPr>
              <a:t>Notes on ‘Outcomes’:</a:t>
            </a:r>
          </a:p>
          <a:p>
            <a:pPr lvl="0"/>
            <a:endParaRPr lang="en-GB" sz="1200" b="1" kern="1200" dirty="0" smtClean="0">
              <a:solidFill>
                <a:schemeClr val="tx1"/>
              </a:solidFill>
              <a:effectLst/>
              <a:latin typeface="+mn-lt"/>
              <a:ea typeface="+mn-ea"/>
              <a:cs typeface="+mn-cs"/>
            </a:endParaRPr>
          </a:p>
          <a:p>
            <a:pPr lvl="0"/>
            <a:r>
              <a:rPr lang="en-GB" sz="1200" b="1" kern="1200" dirty="0" smtClean="0">
                <a:solidFill>
                  <a:schemeClr val="tx1"/>
                </a:solidFill>
                <a:effectLst/>
                <a:latin typeface="+mn-lt"/>
                <a:ea typeface="+mn-ea"/>
                <a:cs typeface="+mn-cs"/>
              </a:rPr>
              <a:t>Positive </a:t>
            </a:r>
            <a:r>
              <a:rPr lang="en-GB" sz="1200" b="1" kern="1200" dirty="0" smtClean="0">
                <a:solidFill>
                  <a:schemeClr val="tx1"/>
                </a:solidFill>
                <a:effectLst/>
                <a:latin typeface="+mn-lt"/>
                <a:ea typeface="+mn-ea"/>
                <a:cs typeface="+mn-cs"/>
              </a:rPr>
              <a:t>local economic outcomes</a:t>
            </a:r>
            <a:r>
              <a:rPr lang="en-GB" sz="1200" kern="1200" dirty="0" smtClean="0">
                <a:solidFill>
                  <a:schemeClr val="tx1"/>
                </a:solidFill>
                <a:effectLst/>
                <a:latin typeface="+mn-lt"/>
                <a:ea typeface="+mn-ea"/>
                <a:cs typeface="+mn-cs"/>
              </a:rPr>
              <a:t> - promoting a diverse, low carbon economy with equitably shared returns. For example, working towards a diversity of economic sectors and ownership models; developing local distinctiveness characteristics; supporting a more balanced regional economy where goods and services are produced at an appropriate scale (to support positive social and environmental outcomes); underpinned by a diverse financial system which supports local investment, and provides patient capital.</a:t>
            </a:r>
          </a:p>
          <a:p>
            <a:pPr lvl="0"/>
            <a:r>
              <a:rPr lang="en-GB" sz="1200" b="1" kern="1200" dirty="0" smtClean="0">
                <a:solidFill>
                  <a:schemeClr val="tx1"/>
                </a:solidFill>
                <a:effectLst/>
                <a:latin typeface="+mn-lt"/>
                <a:ea typeface="+mn-ea"/>
                <a:cs typeface="+mn-cs"/>
              </a:rPr>
              <a:t>Positive social outcomes</a:t>
            </a:r>
            <a:r>
              <a:rPr lang="en-GB" sz="1200" kern="1200" dirty="0" smtClean="0">
                <a:solidFill>
                  <a:schemeClr val="tx1"/>
                </a:solidFill>
                <a:effectLst/>
                <a:latin typeface="+mn-lt"/>
                <a:ea typeface="+mn-ea"/>
                <a:cs typeface="+mn-cs"/>
              </a:rPr>
              <a:t> - promoting a fair, equal society, supporting high levels of well-being. As well as ensuring the economy delivers outcomes such as ‘good jobs’, or enshrining employment rights within business communities, this quality is also concerned explicitly with transforming </a:t>
            </a:r>
            <a:r>
              <a:rPr lang="en-GB" sz="1200" b="1" kern="1200" dirty="0" smtClean="0">
                <a:solidFill>
                  <a:schemeClr val="tx1"/>
                </a:solidFill>
                <a:effectLst/>
                <a:latin typeface="+mn-lt"/>
                <a:ea typeface="+mn-ea"/>
                <a:cs typeface="+mn-cs"/>
              </a:rPr>
              <a:t>power relationships </a:t>
            </a:r>
            <a:r>
              <a:rPr lang="en-GB" sz="1200" kern="1200" dirty="0" smtClean="0">
                <a:solidFill>
                  <a:schemeClr val="tx1"/>
                </a:solidFill>
                <a:effectLst/>
                <a:latin typeface="+mn-lt"/>
                <a:ea typeface="+mn-ea"/>
                <a:cs typeface="+mn-cs"/>
              </a:rPr>
              <a:t>as a positive social outcome in itself, which can in turn lead to other positive social outcomes. For example, promoting a fairer distribution of power across the many stakeholders in local economies, through community ownership and control over key resources; enabling community members to participate actively and effect meaningful change; ensuring meaningful democratic mechanisms are inbuilt into the economic strategy and its delivery, enabling service users, consumers and customers to take part in decisions which affect them.</a:t>
            </a:r>
          </a:p>
          <a:p>
            <a:pPr lvl="0"/>
            <a:r>
              <a:rPr lang="en-GB" sz="1200" b="1" kern="1200" dirty="0" smtClean="0">
                <a:solidFill>
                  <a:schemeClr val="tx1"/>
                </a:solidFill>
                <a:effectLst/>
                <a:latin typeface="+mn-lt"/>
                <a:ea typeface="+mn-ea"/>
                <a:cs typeface="+mn-cs"/>
              </a:rPr>
              <a:t>Positive environmental outcomes</a:t>
            </a:r>
            <a:r>
              <a:rPr lang="en-GB" sz="1200" kern="1200" dirty="0" smtClean="0">
                <a:solidFill>
                  <a:schemeClr val="tx1"/>
                </a:solidFill>
                <a:effectLst/>
                <a:latin typeface="+mn-lt"/>
                <a:ea typeface="+mn-ea"/>
                <a:cs typeface="+mn-cs"/>
              </a:rPr>
              <a:t> - safeguarding natural resources, and living within ecological limits. For example, working towards supporting ecology and biodiversity, efficient resource use (energy, transport, waste), adaptation to climate change and supporting resilience (to water stress, flooding, erosion, urban heat island).</a:t>
            </a:r>
          </a:p>
          <a:p>
            <a:endParaRPr lang="en-GB" dirty="0"/>
          </a:p>
        </p:txBody>
      </p:sp>
      <p:sp>
        <p:nvSpPr>
          <p:cNvPr id="4" name="Slide Number Placeholder 3"/>
          <p:cNvSpPr>
            <a:spLocks noGrp="1"/>
          </p:cNvSpPr>
          <p:nvPr>
            <p:ph type="sldNum" sz="quarter" idx="10"/>
          </p:nvPr>
        </p:nvSpPr>
        <p:spPr/>
        <p:txBody>
          <a:bodyPr/>
          <a:lstStyle/>
          <a:p>
            <a:fld id="{226F0703-C168-4F23-B797-AD2CA2533177}" type="slidenum">
              <a:rPr lang="en-GB" smtClean="0"/>
              <a:t>4</a:t>
            </a:fld>
            <a:endParaRPr lang="en-GB"/>
          </a:p>
        </p:txBody>
      </p:sp>
    </p:spTree>
    <p:extLst>
      <p:ext uri="{BB962C8B-B14F-4D97-AF65-F5344CB8AC3E}">
        <p14:creationId xmlns:p14="http://schemas.microsoft.com/office/powerpoint/2010/main" val="4530745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rachel.laurence@neweconomics.org"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hyperlink" Target="http://communitycurrenciesinaction.eu/" TargetMode="External"/><Relationship Id="rId4" Type="http://schemas.openxmlformats.org/officeDocument/2006/relationships/hyperlink" Target="http://www.neweconomics.org/issues/entry/local-economies"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jillsy.files.wordpress.com/2011/02/stick-figure-family.jpg" TargetMode="Externa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hyperlink" Target="mailto:huw.jordan@neweconomics.org"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Unlocking local economies</a:t>
            </a:r>
            <a:endParaRPr lang="en-GB" dirty="0"/>
          </a:p>
        </p:txBody>
      </p:sp>
      <p:sp>
        <p:nvSpPr>
          <p:cNvPr id="3" name="Subtitle 2"/>
          <p:cNvSpPr>
            <a:spLocks noGrp="1"/>
          </p:cNvSpPr>
          <p:nvPr>
            <p:ph type="subTitle" idx="1"/>
          </p:nvPr>
        </p:nvSpPr>
        <p:spPr>
          <a:xfrm>
            <a:off x="1371600" y="3505200"/>
            <a:ext cx="6400800" cy="685800"/>
          </a:xfrm>
        </p:spPr>
        <p:txBody>
          <a:bodyPr/>
          <a:lstStyle/>
          <a:p>
            <a:r>
              <a:rPr lang="en-GB" dirty="0" smtClean="0"/>
              <a:t>Exploring new economics in practice</a:t>
            </a:r>
            <a:endParaRPr lang="en-GB" dirty="0"/>
          </a:p>
        </p:txBody>
      </p:sp>
      <p:pic>
        <p:nvPicPr>
          <p:cNvPr id="4" name="Picture 4" descr="nef_strapline_cmy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609600"/>
            <a:ext cx="2133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p:cNvSpPr txBox="1">
            <a:spLocks/>
          </p:cNvSpPr>
          <p:nvPr/>
        </p:nvSpPr>
        <p:spPr>
          <a:xfrm>
            <a:off x="1506583" y="4876800"/>
            <a:ext cx="6400800" cy="685800"/>
          </a:xfrm>
          <a:prstGeom prst="rect">
            <a:avLst/>
          </a:prstGeom>
        </p:spPr>
        <p:txBody>
          <a:bodyPr vert="horz" lIns="91440" tIns="45720" rIns="91440" bIns="45720" rtlCol="0">
            <a:normAutofit fontScale="400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GB" dirty="0" smtClean="0"/>
              <a:t>Rachel Laurence | Local Economies Co-ordinator</a:t>
            </a:r>
          </a:p>
          <a:p>
            <a:r>
              <a:rPr lang="en-GB" dirty="0" smtClean="0">
                <a:hlinkClick r:id="rId4"/>
              </a:rPr>
              <a:t>rachel.laurence@neweconomics.org</a:t>
            </a:r>
            <a:r>
              <a:rPr lang="en-GB" dirty="0" smtClean="0"/>
              <a:t> | 0207 820 6397</a:t>
            </a:r>
          </a:p>
          <a:p>
            <a:r>
              <a:rPr lang="en-GB" dirty="0" smtClean="0"/>
              <a:t>www.neweconomics.org</a:t>
            </a:r>
            <a:endParaRPr lang="en-GB" dirty="0"/>
          </a:p>
        </p:txBody>
      </p:sp>
    </p:spTree>
    <p:extLst>
      <p:ext uri="{BB962C8B-B14F-4D97-AF65-F5344CB8AC3E}">
        <p14:creationId xmlns:p14="http://schemas.microsoft.com/office/powerpoint/2010/main" val="16575505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nef_strapline_cmy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1700" y="609601"/>
            <a:ext cx="12265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457200" y="2057400"/>
            <a:ext cx="7620000" cy="2800767"/>
          </a:xfrm>
          <a:prstGeom prst="rect">
            <a:avLst/>
          </a:prstGeom>
          <a:noFill/>
        </p:spPr>
        <p:txBody>
          <a:bodyPr wrap="square" rtlCol="0">
            <a:spAutoFit/>
          </a:bodyPr>
          <a:lstStyle/>
          <a:p>
            <a:r>
              <a:rPr lang="en-GB" sz="1600" dirty="0" smtClean="0"/>
              <a:t>Extensive past work on approaches to Local Economies includes:</a:t>
            </a:r>
          </a:p>
          <a:p>
            <a:pPr marL="285750" indent="-285750">
              <a:buFont typeface="Arial" panose="020B0604020202020204" pitchFamily="34" charset="0"/>
              <a:buChar char="•"/>
            </a:pPr>
            <a:r>
              <a:rPr lang="en-GB" sz="1600" dirty="0" smtClean="0"/>
              <a:t>Plugging the Leaks</a:t>
            </a:r>
          </a:p>
          <a:p>
            <a:pPr marL="285750" indent="-285750">
              <a:buFont typeface="Arial" panose="020B0604020202020204" pitchFamily="34" charset="0"/>
              <a:buChar char="•"/>
            </a:pPr>
            <a:r>
              <a:rPr lang="en-GB" sz="1600" dirty="0" err="1" smtClean="0"/>
              <a:t>BizFizz</a:t>
            </a:r>
            <a:endParaRPr lang="en-GB" sz="1600" dirty="0" smtClean="0"/>
          </a:p>
          <a:p>
            <a:pPr marL="285750" indent="-285750">
              <a:buFont typeface="Arial" panose="020B0604020202020204" pitchFamily="34" charset="0"/>
              <a:buChar char="•"/>
            </a:pPr>
            <a:r>
              <a:rPr lang="en-GB" sz="1600" dirty="0" smtClean="0"/>
              <a:t>Local Alchemy</a:t>
            </a:r>
          </a:p>
          <a:p>
            <a:pPr marL="285750" indent="-285750">
              <a:buFont typeface="Arial" panose="020B0604020202020204" pitchFamily="34" charset="0"/>
              <a:buChar char="•"/>
            </a:pPr>
            <a:r>
              <a:rPr lang="en-GB" sz="1600" dirty="0" smtClean="0"/>
              <a:t>Clone Town Britain</a:t>
            </a:r>
          </a:p>
          <a:p>
            <a:endParaRPr lang="en-GB" sz="1600" dirty="0"/>
          </a:p>
          <a:p>
            <a:r>
              <a:rPr lang="en-GB" sz="1600" dirty="0" smtClean="0"/>
              <a:t>Recent work from across NEF, which focusses on London, includes:</a:t>
            </a:r>
          </a:p>
          <a:p>
            <a:pPr marL="285750" indent="-285750">
              <a:buFont typeface="Arial" panose="020B0604020202020204" pitchFamily="34" charset="0"/>
              <a:buChar char="•"/>
            </a:pPr>
            <a:r>
              <a:rPr lang="en-GB" sz="1600" dirty="0" smtClean="0"/>
              <a:t>Haringey Carbon Commission</a:t>
            </a:r>
          </a:p>
          <a:p>
            <a:pPr marL="285750" indent="-285750">
              <a:buFont typeface="Arial" panose="020B0604020202020204" pitchFamily="34" charset="0"/>
              <a:buChar char="•"/>
            </a:pPr>
            <a:r>
              <a:rPr lang="en-GB" sz="1600" dirty="0" smtClean="0"/>
              <a:t>Waltham Forest Growth Commission</a:t>
            </a:r>
          </a:p>
          <a:p>
            <a:pPr marL="285750" indent="-285750">
              <a:buFont typeface="Arial" panose="020B0604020202020204" pitchFamily="34" charset="0"/>
              <a:buChar char="•"/>
            </a:pPr>
            <a:r>
              <a:rPr lang="en-GB" sz="1600" dirty="0" smtClean="0"/>
              <a:t>Outcomes based commissioning work with various Local Authorities</a:t>
            </a:r>
          </a:p>
          <a:p>
            <a:pPr marL="285750" indent="-285750">
              <a:buFont typeface="Arial" panose="020B0604020202020204" pitchFamily="34" charset="0"/>
              <a:buChar char="•"/>
            </a:pPr>
            <a:r>
              <a:rPr lang="en-GB" sz="1600" dirty="0" smtClean="0"/>
              <a:t>Community currency work in Brixton / Lambeth</a:t>
            </a:r>
          </a:p>
        </p:txBody>
      </p:sp>
      <p:sp>
        <p:nvSpPr>
          <p:cNvPr id="5" name="TextBox 4"/>
          <p:cNvSpPr txBox="1"/>
          <p:nvPr/>
        </p:nvSpPr>
        <p:spPr>
          <a:xfrm>
            <a:off x="381000" y="1562100"/>
            <a:ext cx="6248400" cy="380999"/>
          </a:xfrm>
          <a:prstGeom prst="rect">
            <a:avLst/>
          </a:prstGeom>
          <a:noFill/>
        </p:spPr>
        <p:txBody>
          <a:bodyPr wrap="square" rtlCol="0">
            <a:spAutoFit/>
          </a:bodyPr>
          <a:lstStyle/>
          <a:p>
            <a:r>
              <a:rPr lang="en-GB" b="1" dirty="0" smtClean="0"/>
              <a:t>Local Economies at New Economics Foundation</a:t>
            </a:r>
            <a:endParaRPr lang="en-GB" b="1" dirty="0"/>
          </a:p>
        </p:txBody>
      </p:sp>
      <p:sp>
        <p:nvSpPr>
          <p:cNvPr id="7" name="TextBox 6"/>
          <p:cNvSpPr txBox="1"/>
          <p:nvPr/>
        </p:nvSpPr>
        <p:spPr>
          <a:xfrm>
            <a:off x="457200" y="5257800"/>
            <a:ext cx="7620000" cy="584775"/>
          </a:xfrm>
          <a:prstGeom prst="rect">
            <a:avLst/>
          </a:prstGeom>
          <a:noFill/>
        </p:spPr>
        <p:txBody>
          <a:bodyPr wrap="square" rtlCol="0">
            <a:spAutoFit/>
          </a:bodyPr>
          <a:lstStyle/>
          <a:p>
            <a:r>
              <a:rPr lang="en-GB" sz="1600" dirty="0"/>
              <a:t>Visit </a:t>
            </a:r>
            <a:r>
              <a:rPr lang="en-GB" sz="1600" dirty="0">
                <a:hlinkClick r:id="rId4"/>
              </a:rPr>
              <a:t>http://</a:t>
            </a:r>
            <a:r>
              <a:rPr lang="en-GB" sz="1600" dirty="0" smtClean="0">
                <a:hlinkClick r:id="rId4"/>
              </a:rPr>
              <a:t>www.neweconomics.org/issues/entry/local-economies</a:t>
            </a:r>
            <a:r>
              <a:rPr lang="en-GB" sz="1600" dirty="0" smtClean="0"/>
              <a:t> and </a:t>
            </a:r>
            <a:r>
              <a:rPr lang="en-GB" sz="1600" dirty="0" smtClean="0">
                <a:hlinkClick r:id="rId5"/>
              </a:rPr>
              <a:t>http</a:t>
            </a:r>
            <a:r>
              <a:rPr lang="en-GB" sz="1600" dirty="0">
                <a:hlinkClick r:id="rId5"/>
              </a:rPr>
              <a:t>://communitycurrenciesinaction.eu/</a:t>
            </a:r>
            <a:r>
              <a:rPr lang="en-GB" sz="1600" dirty="0"/>
              <a:t>) </a:t>
            </a:r>
            <a:r>
              <a:rPr lang="en-GB" sz="1600" dirty="0" smtClean="0"/>
              <a:t>for more detail</a:t>
            </a:r>
          </a:p>
        </p:txBody>
      </p:sp>
    </p:spTree>
    <p:extLst>
      <p:ext uri="{BB962C8B-B14F-4D97-AF65-F5344CB8AC3E}">
        <p14:creationId xmlns:p14="http://schemas.microsoft.com/office/powerpoint/2010/main" val="29054332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nef_strapline_cmy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1700" y="609601"/>
            <a:ext cx="12265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87151" y="1524000"/>
            <a:ext cx="6629400" cy="369332"/>
          </a:xfrm>
          <a:prstGeom prst="rect">
            <a:avLst/>
          </a:prstGeom>
          <a:noFill/>
        </p:spPr>
        <p:txBody>
          <a:bodyPr wrap="square" rtlCol="0">
            <a:spAutoFit/>
          </a:bodyPr>
          <a:lstStyle/>
          <a:p>
            <a:r>
              <a:rPr lang="en-GB" b="1" dirty="0" smtClean="0"/>
              <a:t>Unlocking Local Economies</a:t>
            </a:r>
            <a:endParaRPr lang="en-GB" b="1" dirty="0"/>
          </a:p>
        </p:txBody>
      </p:sp>
      <p:sp>
        <p:nvSpPr>
          <p:cNvPr id="8" name="Oval 7"/>
          <p:cNvSpPr/>
          <p:nvPr/>
        </p:nvSpPr>
        <p:spPr>
          <a:xfrm>
            <a:off x="5007224" y="4552227"/>
            <a:ext cx="2517261" cy="690327"/>
          </a:xfrm>
          <a:prstGeom prst="ellipse">
            <a:avLst/>
          </a:prstGeom>
          <a:solidFill>
            <a:schemeClr val="accent1">
              <a:alpha val="0"/>
            </a:schemeClr>
          </a:solidFill>
          <a:ln>
            <a:solidFill>
              <a:srgbClr val="0070C0">
                <a:alpha val="40000"/>
              </a:srgbClr>
            </a:solidFill>
            <a:prstDash val="lgDash"/>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9" name="Oval 8"/>
          <p:cNvSpPr/>
          <p:nvPr/>
        </p:nvSpPr>
        <p:spPr>
          <a:xfrm>
            <a:off x="5627203" y="5116517"/>
            <a:ext cx="2375338" cy="651104"/>
          </a:xfrm>
          <a:prstGeom prst="ellipse">
            <a:avLst/>
          </a:prstGeom>
          <a:solidFill>
            <a:schemeClr val="accent1">
              <a:alpha val="0"/>
            </a:schemeClr>
          </a:solidFill>
          <a:ln w="3175">
            <a:solidFill>
              <a:srgbClr val="0070C0">
                <a:alpha val="4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10" name="Oval 9"/>
          <p:cNvSpPr/>
          <p:nvPr/>
        </p:nvSpPr>
        <p:spPr>
          <a:xfrm>
            <a:off x="4203989" y="3986891"/>
            <a:ext cx="2692146" cy="753084"/>
          </a:xfrm>
          <a:prstGeom prst="ellipse">
            <a:avLst/>
          </a:prstGeom>
          <a:solidFill>
            <a:schemeClr val="accent1">
              <a:alpha val="0"/>
            </a:schemeClr>
          </a:solidFill>
          <a:ln>
            <a:solidFill>
              <a:srgbClr val="0070C0">
                <a:alpha val="40000"/>
              </a:srgb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11" name="Rectangle 10"/>
          <p:cNvSpPr/>
          <p:nvPr/>
        </p:nvSpPr>
        <p:spPr>
          <a:xfrm>
            <a:off x="622559" y="3077438"/>
            <a:ext cx="1957040" cy="792307"/>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15000"/>
              </a:lnSpc>
              <a:spcAft>
                <a:spcPts val="1000"/>
              </a:spcAft>
            </a:pPr>
            <a:r>
              <a:rPr lang="en-GB" sz="800">
                <a:effectLst/>
                <a:ea typeface="Times New Roman"/>
                <a:cs typeface="Times New Roman"/>
              </a:rPr>
              <a:t>Research – evidence review, mapping, collecting findings</a:t>
            </a:r>
          </a:p>
        </p:txBody>
      </p:sp>
      <p:sp>
        <p:nvSpPr>
          <p:cNvPr id="12" name="L-Shape 11"/>
          <p:cNvSpPr/>
          <p:nvPr/>
        </p:nvSpPr>
        <p:spPr>
          <a:xfrm>
            <a:off x="4499290" y="3088943"/>
            <a:ext cx="2517261" cy="823685"/>
          </a:xfrm>
          <a:prstGeom prst="corner">
            <a:avLst>
              <a:gd name="adj1" fmla="val 46540"/>
              <a:gd name="adj2" fmla="val 77619"/>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15000"/>
              </a:lnSpc>
              <a:spcAft>
                <a:spcPts val="1000"/>
              </a:spcAft>
            </a:pPr>
            <a:r>
              <a:rPr lang="en-GB" sz="800">
                <a:effectLst/>
                <a:ea typeface="Times New Roman"/>
                <a:cs typeface="Times New Roman"/>
              </a:rPr>
              <a:t>More research / pilots / testing models / synthesising other evidence</a:t>
            </a:r>
          </a:p>
        </p:txBody>
      </p:sp>
      <p:sp>
        <p:nvSpPr>
          <p:cNvPr id="13" name="L-Shape 12"/>
          <p:cNvSpPr/>
          <p:nvPr/>
        </p:nvSpPr>
        <p:spPr>
          <a:xfrm rot="10800000">
            <a:off x="5208904" y="3085283"/>
            <a:ext cx="2539670" cy="823685"/>
          </a:xfrm>
          <a:prstGeom prst="corner">
            <a:avLst>
              <a:gd name="adj1" fmla="val 44721"/>
              <a:gd name="adj2" fmla="val 86191"/>
            </a:avLst>
          </a:prstGeom>
          <a:solidFill>
            <a:srgbClr val="CB010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15000"/>
              </a:lnSpc>
              <a:spcAft>
                <a:spcPts val="1000"/>
              </a:spcAft>
            </a:pPr>
            <a:r>
              <a:rPr lang="en-GB" sz="800">
                <a:effectLst/>
                <a:ea typeface="Times New Roman"/>
                <a:cs typeface="Times New Roman"/>
              </a:rPr>
              <a:t> </a:t>
            </a:r>
          </a:p>
        </p:txBody>
      </p:sp>
      <p:sp>
        <p:nvSpPr>
          <p:cNvPr id="14" name="Explosion 2 13"/>
          <p:cNvSpPr/>
          <p:nvPr/>
        </p:nvSpPr>
        <p:spPr>
          <a:xfrm>
            <a:off x="2534781" y="2944079"/>
            <a:ext cx="1620907" cy="1129626"/>
          </a:xfrm>
          <a:prstGeom prst="irregularSeal2">
            <a:avLst/>
          </a:prstGeom>
          <a:solidFill>
            <a:srgbClr val="CB010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15000"/>
              </a:lnSpc>
              <a:spcAft>
                <a:spcPts val="1000"/>
              </a:spcAft>
            </a:pPr>
            <a:r>
              <a:rPr lang="en-GB" sz="800" dirty="0">
                <a:effectLst/>
                <a:ea typeface="Times New Roman"/>
                <a:cs typeface="Times New Roman"/>
              </a:rPr>
              <a:t>Analytical frameworks / models</a:t>
            </a:r>
          </a:p>
        </p:txBody>
      </p:sp>
      <p:sp>
        <p:nvSpPr>
          <p:cNvPr id="30" name="Rounded Rectangle 29"/>
          <p:cNvSpPr/>
          <p:nvPr/>
        </p:nvSpPr>
        <p:spPr>
          <a:xfrm>
            <a:off x="5843821" y="5375912"/>
            <a:ext cx="463116" cy="180426"/>
          </a:xfrm>
          <a:prstGeom prst="round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31" name="Oval 30"/>
          <p:cNvSpPr/>
          <p:nvPr/>
        </p:nvSpPr>
        <p:spPr>
          <a:xfrm>
            <a:off x="4348009" y="4193551"/>
            <a:ext cx="343602" cy="360853"/>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32" name="Oval 31"/>
          <p:cNvSpPr/>
          <p:nvPr/>
        </p:nvSpPr>
        <p:spPr>
          <a:xfrm>
            <a:off x="6281346" y="4193551"/>
            <a:ext cx="343602" cy="360853"/>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33" name="Oval 32"/>
          <p:cNvSpPr/>
          <p:nvPr/>
        </p:nvSpPr>
        <p:spPr>
          <a:xfrm>
            <a:off x="5623536" y="4191628"/>
            <a:ext cx="343602" cy="360853"/>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34" name="Oval 33"/>
          <p:cNvSpPr/>
          <p:nvPr/>
        </p:nvSpPr>
        <p:spPr>
          <a:xfrm>
            <a:off x="4951100" y="4191627"/>
            <a:ext cx="343602" cy="360853"/>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35" name="Oval 34"/>
          <p:cNvSpPr/>
          <p:nvPr/>
        </p:nvSpPr>
        <p:spPr>
          <a:xfrm>
            <a:off x="6747645" y="4739975"/>
            <a:ext cx="268906" cy="305940"/>
          </a:xfrm>
          <a:prstGeom prst="ellipse">
            <a:avLst/>
          </a:prstGeom>
          <a:solidFill>
            <a:srgbClr val="1E5C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36" name="Oval 35"/>
          <p:cNvSpPr/>
          <p:nvPr/>
        </p:nvSpPr>
        <p:spPr>
          <a:xfrm>
            <a:off x="7076308" y="4732653"/>
            <a:ext cx="268906" cy="305940"/>
          </a:xfrm>
          <a:prstGeom prst="ellipse">
            <a:avLst/>
          </a:prstGeom>
          <a:solidFill>
            <a:srgbClr val="1E5C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37" name="Oval 36"/>
          <p:cNvSpPr/>
          <p:nvPr/>
        </p:nvSpPr>
        <p:spPr>
          <a:xfrm>
            <a:off x="6404043" y="4739975"/>
            <a:ext cx="268906" cy="305940"/>
          </a:xfrm>
          <a:prstGeom prst="ellipse">
            <a:avLst/>
          </a:prstGeom>
          <a:solidFill>
            <a:srgbClr val="1E5C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38" name="Oval 37"/>
          <p:cNvSpPr/>
          <p:nvPr/>
        </p:nvSpPr>
        <p:spPr>
          <a:xfrm>
            <a:off x="6038031" y="4739975"/>
            <a:ext cx="268906" cy="305940"/>
          </a:xfrm>
          <a:prstGeom prst="ellipse">
            <a:avLst/>
          </a:prstGeom>
          <a:solidFill>
            <a:srgbClr val="1E5C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39" name="Oval 38"/>
          <p:cNvSpPr/>
          <p:nvPr/>
        </p:nvSpPr>
        <p:spPr>
          <a:xfrm>
            <a:off x="5694429" y="4739975"/>
            <a:ext cx="268906" cy="305940"/>
          </a:xfrm>
          <a:prstGeom prst="ellipse">
            <a:avLst/>
          </a:prstGeom>
          <a:solidFill>
            <a:srgbClr val="1E5C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40" name="Oval 39"/>
          <p:cNvSpPr/>
          <p:nvPr/>
        </p:nvSpPr>
        <p:spPr>
          <a:xfrm>
            <a:off x="5358296" y="4739975"/>
            <a:ext cx="268906" cy="305940"/>
          </a:xfrm>
          <a:prstGeom prst="ellipse">
            <a:avLst/>
          </a:prstGeom>
          <a:solidFill>
            <a:srgbClr val="1E5C3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41" name="Text Box 2"/>
          <p:cNvSpPr txBox="1">
            <a:spLocks noChangeArrowheads="1"/>
          </p:cNvSpPr>
          <p:nvPr/>
        </p:nvSpPr>
        <p:spPr bwMode="auto">
          <a:xfrm>
            <a:off x="495575" y="6042705"/>
            <a:ext cx="4138168" cy="193501"/>
          </a:xfrm>
          <a:prstGeom prst="rect">
            <a:avLst/>
          </a:prstGeom>
          <a:solidFill>
            <a:srgbClr val="7030A0">
              <a:alpha val="29000"/>
            </a:srgbClr>
          </a:solidFill>
          <a:ln w="9525">
            <a:solidFill>
              <a:srgbClr val="000000"/>
            </a:solidFill>
            <a:miter lim="800000"/>
            <a:headEnd/>
            <a:tailEnd/>
          </a:ln>
        </p:spPr>
        <p:txBody>
          <a:bodyPr rot="0" vert="horz" wrap="square" lIns="91440" tIns="45720" rIns="91440" bIns="4572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pPr>
            <a:r>
              <a:rPr lang="en-GB" sz="800">
                <a:effectLst/>
                <a:latin typeface="Calibri"/>
                <a:ea typeface="Times New Roman"/>
                <a:cs typeface="Times New Roman"/>
              </a:rPr>
              <a:t>Year 1 </a:t>
            </a:r>
            <a:r>
              <a:rPr lang="en-GB" sz="800">
                <a:effectLst/>
                <a:latin typeface="Calibri"/>
                <a:ea typeface="Times New Roman"/>
                <a:cs typeface="Times New Roman"/>
                <a:sym typeface="Wingdings"/>
              </a:rPr>
              <a:t></a:t>
            </a:r>
            <a:endParaRPr lang="en-GB" sz="800">
              <a:effectLst/>
              <a:latin typeface="Calibri"/>
              <a:ea typeface="Times New Roman"/>
              <a:cs typeface="Times New Roman"/>
            </a:endParaRPr>
          </a:p>
        </p:txBody>
      </p:sp>
      <p:sp>
        <p:nvSpPr>
          <p:cNvPr id="42" name="Text Box 2"/>
          <p:cNvSpPr txBox="1">
            <a:spLocks noChangeArrowheads="1"/>
          </p:cNvSpPr>
          <p:nvPr/>
        </p:nvSpPr>
        <p:spPr bwMode="auto">
          <a:xfrm>
            <a:off x="4678063" y="6042705"/>
            <a:ext cx="3458433" cy="193501"/>
          </a:xfrm>
          <a:prstGeom prst="rect">
            <a:avLst/>
          </a:prstGeom>
          <a:solidFill>
            <a:srgbClr val="7030A0">
              <a:alpha val="29000"/>
            </a:srgbClr>
          </a:solidFill>
          <a:ln w="9525">
            <a:solidFill>
              <a:srgbClr val="000000"/>
            </a:solidFill>
            <a:miter lim="800000"/>
            <a:headEnd/>
            <a:tailEnd/>
          </a:ln>
        </p:spPr>
        <p:txBody>
          <a:bodyPr rot="0" vert="horz" wrap="square" lIns="91440" tIns="45720" rIns="91440" bIns="4572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pPr>
            <a:r>
              <a:rPr lang="en-GB" sz="800">
                <a:effectLst/>
                <a:latin typeface="Calibri"/>
                <a:ea typeface="Times New Roman"/>
                <a:cs typeface="Times New Roman"/>
              </a:rPr>
              <a:t>Years 2 and 3 </a:t>
            </a:r>
            <a:r>
              <a:rPr lang="en-GB" sz="800">
                <a:effectLst/>
                <a:latin typeface="Calibri"/>
                <a:ea typeface="Times New Roman"/>
                <a:cs typeface="Times New Roman"/>
                <a:sym typeface="Wingdings"/>
              </a:rPr>
              <a:t></a:t>
            </a:r>
            <a:endParaRPr lang="en-GB" sz="800">
              <a:effectLst/>
              <a:latin typeface="Calibri"/>
              <a:ea typeface="Times New Roman"/>
              <a:cs typeface="Times New Roman"/>
            </a:endParaRPr>
          </a:p>
        </p:txBody>
      </p:sp>
      <p:sp>
        <p:nvSpPr>
          <p:cNvPr id="43" name="Rectangle 42"/>
          <p:cNvSpPr/>
          <p:nvPr/>
        </p:nvSpPr>
        <p:spPr>
          <a:xfrm>
            <a:off x="4155688" y="3077438"/>
            <a:ext cx="291315" cy="82368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vert270"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15000"/>
              </a:lnSpc>
              <a:spcAft>
                <a:spcPts val="1000"/>
              </a:spcAft>
            </a:pPr>
            <a:r>
              <a:rPr lang="en-GB" sz="800" b="1">
                <a:effectLst/>
                <a:ea typeface="Times New Roman"/>
                <a:cs typeface="Times New Roman"/>
              </a:rPr>
              <a:t>Report</a:t>
            </a:r>
            <a:endParaRPr lang="en-GB" sz="800">
              <a:effectLst/>
              <a:ea typeface="Times New Roman"/>
              <a:cs typeface="Times New Roman"/>
            </a:endParaRPr>
          </a:p>
        </p:txBody>
      </p:sp>
      <p:sp>
        <p:nvSpPr>
          <p:cNvPr id="44" name="Rectangle 43"/>
          <p:cNvSpPr/>
          <p:nvPr/>
        </p:nvSpPr>
        <p:spPr>
          <a:xfrm>
            <a:off x="7800861" y="3085283"/>
            <a:ext cx="291315" cy="82368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vert270" wrap="square" lIns="9144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lnSpc>
                <a:spcPct val="115000"/>
              </a:lnSpc>
              <a:spcAft>
                <a:spcPts val="1000"/>
              </a:spcAft>
            </a:pPr>
            <a:r>
              <a:rPr lang="en-GB" sz="800" b="1">
                <a:effectLst/>
                <a:ea typeface="Times New Roman"/>
                <a:cs typeface="Times New Roman"/>
              </a:rPr>
              <a:t>Report</a:t>
            </a:r>
            <a:endParaRPr lang="en-GB" sz="800">
              <a:effectLst/>
              <a:ea typeface="Times New Roman"/>
              <a:cs typeface="Times New Roman"/>
            </a:endParaRPr>
          </a:p>
        </p:txBody>
      </p:sp>
      <p:sp>
        <p:nvSpPr>
          <p:cNvPr id="45" name="Text Box 2"/>
          <p:cNvSpPr txBox="1">
            <a:spLocks noChangeArrowheads="1"/>
          </p:cNvSpPr>
          <p:nvPr/>
        </p:nvSpPr>
        <p:spPr bwMode="auto">
          <a:xfrm>
            <a:off x="5208904" y="3161919"/>
            <a:ext cx="2539670" cy="272187"/>
          </a:xfrm>
          <a:prstGeom prst="rect">
            <a:avLst/>
          </a:prstGeom>
          <a:solidFill>
            <a:srgbClr val="FFFFFF">
              <a:alpha val="0"/>
            </a:srgbClr>
          </a:solidFill>
          <a:ln w="9525">
            <a:noFill/>
            <a:miter lim="800000"/>
            <a:headEnd/>
            <a:tailEnd/>
          </a:ln>
        </p:spPr>
        <p:txBody>
          <a:bodyPr rot="0" vert="horz" wrap="square" lIns="91440" tIns="45720" rIns="91440" bIns="4572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pPr>
            <a:r>
              <a:rPr lang="en-GB" sz="800" dirty="0" smtClean="0">
                <a:solidFill>
                  <a:srgbClr val="FFFFFF"/>
                </a:solidFill>
                <a:effectLst/>
                <a:latin typeface="Calibri"/>
                <a:ea typeface="Times New Roman"/>
                <a:cs typeface="Times New Roman"/>
              </a:rPr>
              <a:t>Network</a:t>
            </a:r>
            <a:r>
              <a:rPr lang="en-GB" sz="800" dirty="0">
                <a:solidFill>
                  <a:srgbClr val="FFFFFF"/>
                </a:solidFill>
                <a:effectLst/>
                <a:latin typeface="Calibri"/>
                <a:ea typeface="Times New Roman"/>
                <a:cs typeface="Times New Roman"/>
              </a:rPr>
              <a:t>, advocacy, coms, capacity building</a:t>
            </a:r>
            <a:r>
              <a:rPr lang="en-GB" sz="800" dirty="0" smtClean="0">
                <a:solidFill>
                  <a:srgbClr val="FFFFFF"/>
                </a:solidFill>
                <a:effectLst/>
                <a:latin typeface="Calibri"/>
                <a:ea typeface="Times New Roman"/>
                <a:cs typeface="Times New Roman"/>
              </a:rPr>
              <a:t>…</a:t>
            </a:r>
            <a:endParaRPr lang="en-GB" sz="800" dirty="0">
              <a:effectLst/>
              <a:latin typeface="Calibri"/>
              <a:ea typeface="Times New Roman"/>
              <a:cs typeface="Times New Roman"/>
            </a:endParaRPr>
          </a:p>
          <a:p>
            <a:pPr>
              <a:lnSpc>
                <a:spcPct val="115000"/>
              </a:lnSpc>
              <a:spcAft>
                <a:spcPts val="1000"/>
              </a:spcAft>
            </a:pPr>
            <a:r>
              <a:rPr lang="en-GB" sz="800" dirty="0">
                <a:effectLst/>
                <a:latin typeface="Calibri"/>
                <a:ea typeface="Times New Roman"/>
                <a:cs typeface="Times New Roman"/>
              </a:rPr>
              <a:t> </a:t>
            </a:r>
          </a:p>
        </p:txBody>
      </p:sp>
      <p:sp>
        <p:nvSpPr>
          <p:cNvPr id="49" name="Text Box 2"/>
          <p:cNvSpPr txBox="1">
            <a:spLocks noChangeArrowheads="1"/>
          </p:cNvSpPr>
          <p:nvPr/>
        </p:nvSpPr>
        <p:spPr bwMode="auto">
          <a:xfrm>
            <a:off x="4753257" y="4120912"/>
            <a:ext cx="1478984" cy="211805"/>
          </a:xfrm>
          <a:prstGeom prst="rect">
            <a:avLst/>
          </a:prstGeom>
          <a:solidFill>
            <a:srgbClr val="FFFFFF">
              <a:alpha val="59000"/>
            </a:srgbClr>
          </a:solidFill>
          <a:ln w="9525">
            <a:noFill/>
            <a:miter lim="800000"/>
            <a:headEnd/>
            <a:tailEnd/>
          </a:ln>
        </p:spPr>
        <p:txBody>
          <a:bodyPr rot="0" vert="horz" wrap="square" lIns="91440" tIns="45720" rIns="91440" bIns="4572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pPr>
            <a:r>
              <a:rPr lang="en-GB" sz="800" dirty="0">
                <a:effectLst/>
                <a:latin typeface="Calibri"/>
                <a:ea typeface="Times New Roman"/>
                <a:cs typeface="Times New Roman"/>
              </a:rPr>
              <a:t>Practice sharing </a:t>
            </a:r>
            <a:r>
              <a:rPr lang="en-GB" sz="800" dirty="0" smtClean="0">
                <a:effectLst/>
                <a:latin typeface="Calibri"/>
                <a:ea typeface="Times New Roman"/>
                <a:cs typeface="Times New Roman"/>
              </a:rPr>
              <a:t>network</a:t>
            </a:r>
            <a:endParaRPr lang="en-GB" sz="800" dirty="0">
              <a:effectLst/>
              <a:latin typeface="Calibri"/>
              <a:ea typeface="Times New Roman"/>
              <a:cs typeface="Times New Roman"/>
            </a:endParaRPr>
          </a:p>
        </p:txBody>
      </p:sp>
      <p:sp>
        <p:nvSpPr>
          <p:cNvPr id="50" name="Text Box 2"/>
          <p:cNvSpPr txBox="1">
            <a:spLocks noChangeArrowheads="1"/>
          </p:cNvSpPr>
          <p:nvPr/>
        </p:nvSpPr>
        <p:spPr bwMode="auto">
          <a:xfrm>
            <a:off x="5623467" y="4791487"/>
            <a:ext cx="1366940" cy="211805"/>
          </a:xfrm>
          <a:prstGeom prst="rect">
            <a:avLst/>
          </a:prstGeom>
          <a:solidFill>
            <a:srgbClr val="FFFFFF">
              <a:alpha val="59000"/>
            </a:srgbClr>
          </a:solidFill>
          <a:ln w="9525">
            <a:noFill/>
            <a:miter lim="800000"/>
            <a:headEnd/>
            <a:tailEnd/>
          </a:ln>
        </p:spPr>
        <p:txBody>
          <a:bodyPr rot="0" vert="horz" wrap="square" lIns="91440" tIns="45720" rIns="91440" bIns="4572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pPr>
            <a:r>
              <a:rPr lang="en-GB" sz="800" dirty="0" smtClean="0">
                <a:effectLst/>
                <a:latin typeface="Calibri"/>
                <a:ea typeface="Times New Roman"/>
                <a:cs typeface="Times New Roman"/>
              </a:rPr>
              <a:t>Wider alliance</a:t>
            </a:r>
            <a:endParaRPr lang="en-GB" sz="800" dirty="0">
              <a:effectLst/>
              <a:latin typeface="Calibri"/>
              <a:ea typeface="Times New Roman"/>
              <a:cs typeface="Times New Roman"/>
            </a:endParaRPr>
          </a:p>
        </p:txBody>
      </p:sp>
      <p:sp>
        <p:nvSpPr>
          <p:cNvPr id="66" name="Rounded Rectangle 65"/>
          <p:cNvSpPr/>
          <p:nvPr/>
        </p:nvSpPr>
        <p:spPr>
          <a:xfrm>
            <a:off x="6366695" y="5375912"/>
            <a:ext cx="463116" cy="180426"/>
          </a:xfrm>
          <a:prstGeom prst="round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67" name="Rounded Rectangle 66"/>
          <p:cNvSpPr/>
          <p:nvPr/>
        </p:nvSpPr>
        <p:spPr>
          <a:xfrm>
            <a:off x="6882098" y="5375912"/>
            <a:ext cx="463116" cy="180426"/>
          </a:xfrm>
          <a:prstGeom prst="round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sp>
        <p:nvSpPr>
          <p:cNvPr id="68" name="Rounded Rectangle 67"/>
          <p:cNvSpPr/>
          <p:nvPr/>
        </p:nvSpPr>
        <p:spPr>
          <a:xfrm>
            <a:off x="7397502" y="5375912"/>
            <a:ext cx="463116" cy="180426"/>
          </a:xfrm>
          <a:prstGeom prst="round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endParaRPr lang="en-GB" sz="800"/>
          </a:p>
        </p:txBody>
      </p:sp>
      <p:cxnSp>
        <p:nvCxnSpPr>
          <p:cNvPr id="69" name="Straight Arrow Connector 68"/>
          <p:cNvCxnSpPr>
            <a:stCxn id="34" idx="2"/>
            <a:endCxn id="31" idx="6"/>
          </p:cNvCxnSpPr>
          <p:nvPr/>
        </p:nvCxnSpPr>
        <p:spPr>
          <a:xfrm flipH="1">
            <a:off x="4691611" y="4372054"/>
            <a:ext cx="259489" cy="1924"/>
          </a:xfrm>
          <a:prstGeom prst="straightConnector1">
            <a:avLst/>
          </a:prstGeom>
          <a:ln w="25400">
            <a:solidFill>
              <a:srgbClr val="0070C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a:stCxn id="33" idx="2"/>
            <a:endCxn id="34" idx="6"/>
          </p:cNvCxnSpPr>
          <p:nvPr/>
        </p:nvCxnSpPr>
        <p:spPr>
          <a:xfrm flipH="1" flipV="1">
            <a:off x="5294702" y="4372054"/>
            <a:ext cx="328834" cy="1"/>
          </a:xfrm>
          <a:prstGeom prst="straightConnector1">
            <a:avLst/>
          </a:prstGeom>
          <a:ln w="25400">
            <a:solidFill>
              <a:srgbClr val="0070C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a:stCxn id="32" idx="2"/>
            <a:endCxn id="33" idx="6"/>
          </p:cNvCxnSpPr>
          <p:nvPr/>
        </p:nvCxnSpPr>
        <p:spPr>
          <a:xfrm flipH="1" flipV="1">
            <a:off x="5967138" y="4372055"/>
            <a:ext cx="314208" cy="1923"/>
          </a:xfrm>
          <a:prstGeom prst="straightConnector1">
            <a:avLst/>
          </a:prstGeom>
          <a:ln w="25400">
            <a:solidFill>
              <a:srgbClr val="0070C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72" name="Text Box 2"/>
          <p:cNvSpPr txBox="1">
            <a:spLocks noChangeArrowheads="1"/>
          </p:cNvSpPr>
          <p:nvPr/>
        </p:nvSpPr>
        <p:spPr bwMode="auto">
          <a:xfrm>
            <a:off x="5858761" y="5375911"/>
            <a:ext cx="2136311" cy="223311"/>
          </a:xfrm>
          <a:prstGeom prst="rect">
            <a:avLst/>
          </a:prstGeom>
          <a:solidFill>
            <a:srgbClr val="FFFFFF">
              <a:alpha val="59000"/>
            </a:srgbClr>
          </a:solidFill>
          <a:ln w="9525">
            <a:noFill/>
            <a:miter lim="800000"/>
            <a:headEnd/>
            <a:tailEnd/>
          </a:ln>
        </p:spPr>
        <p:txBody>
          <a:bodyPr rot="0" vert="horz" wrap="square" lIns="91440" tIns="45720" rIns="91440" bIns="45720" anchor="t" anchorCtr="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15000"/>
              </a:lnSpc>
              <a:spcAft>
                <a:spcPts val="1000"/>
              </a:spcAft>
            </a:pPr>
            <a:r>
              <a:rPr lang="en-GB" sz="800" dirty="0">
                <a:effectLst/>
                <a:latin typeface="Calibri"/>
                <a:ea typeface="Times New Roman"/>
                <a:cs typeface="Times New Roman"/>
              </a:rPr>
              <a:t>Wider </a:t>
            </a:r>
            <a:r>
              <a:rPr lang="en-GB" sz="800" dirty="0" smtClean="0">
                <a:effectLst/>
                <a:latin typeface="Calibri"/>
                <a:ea typeface="Times New Roman"/>
                <a:cs typeface="Times New Roman"/>
              </a:rPr>
              <a:t>audience</a:t>
            </a:r>
            <a:endParaRPr lang="en-GB" sz="800" dirty="0">
              <a:effectLst/>
              <a:latin typeface="Calibri"/>
              <a:ea typeface="Times New Roman"/>
              <a:cs typeface="Times New Roman"/>
            </a:endParaRPr>
          </a:p>
        </p:txBody>
      </p:sp>
      <p:sp>
        <p:nvSpPr>
          <p:cNvPr id="73" name="Left Brace 72"/>
          <p:cNvSpPr/>
          <p:nvPr/>
        </p:nvSpPr>
        <p:spPr>
          <a:xfrm>
            <a:off x="3961478" y="4039189"/>
            <a:ext cx="380950" cy="1796419"/>
          </a:xfrm>
          <a:prstGeom prst="leftBrace">
            <a:avLst>
              <a:gd name="adj1" fmla="val 50872"/>
              <a:gd name="adj2" fmla="val 47817"/>
            </a:avLst>
          </a:prstGeom>
          <a:ln w="19050">
            <a:solidFill>
              <a:srgbClr val="1E5C31"/>
            </a:solidFill>
          </a:ln>
        </p:spPr>
        <p:style>
          <a:lnRef idx="1">
            <a:schemeClr val="accent1"/>
          </a:lnRef>
          <a:fillRef idx="0">
            <a:schemeClr val="accent1"/>
          </a:fillRef>
          <a:effectRef idx="0">
            <a:schemeClr val="accent1"/>
          </a:effectRef>
          <a:fontRef idx="minor">
            <a:schemeClr val="tx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GB" sz="800"/>
          </a:p>
        </p:txBody>
      </p:sp>
      <p:sp>
        <p:nvSpPr>
          <p:cNvPr id="90" name="TextBox 89"/>
          <p:cNvSpPr txBox="1"/>
          <p:nvPr/>
        </p:nvSpPr>
        <p:spPr>
          <a:xfrm>
            <a:off x="373395" y="2133600"/>
            <a:ext cx="7855900" cy="738664"/>
          </a:xfrm>
          <a:prstGeom prst="rect">
            <a:avLst/>
          </a:prstGeom>
          <a:noFill/>
        </p:spPr>
        <p:txBody>
          <a:bodyPr wrap="square" rtlCol="0">
            <a:spAutoFit/>
          </a:bodyPr>
          <a:lstStyle/>
          <a:p>
            <a:r>
              <a:rPr lang="en-GB" sz="1400" dirty="0" smtClean="0"/>
              <a:t>Undertaking research into existing attempts to </a:t>
            </a:r>
            <a:r>
              <a:rPr lang="en-GB" sz="1400" b="1" dirty="0" smtClean="0"/>
              <a:t>tackle </a:t>
            </a:r>
            <a:r>
              <a:rPr lang="en-GB" sz="1400" b="1" dirty="0"/>
              <a:t>barriers</a:t>
            </a:r>
            <a:r>
              <a:rPr lang="en-GB" sz="1400" dirty="0"/>
              <a:t> and </a:t>
            </a:r>
            <a:r>
              <a:rPr lang="en-GB" sz="1400" b="1" dirty="0"/>
              <a:t>develop</a:t>
            </a:r>
            <a:r>
              <a:rPr lang="en-GB" sz="1400" dirty="0"/>
              <a:t> </a:t>
            </a:r>
            <a:r>
              <a:rPr lang="en-GB" sz="1400" b="1" dirty="0"/>
              <a:t>long term solutions</a:t>
            </a:r>
            <a:r>
              <a:rPr lang="en-GB" sz="1400" dirty="0"/>
              <a:t> to one or a combination of local </a:t>
            </a:r>
            <a:r>
              <a:rPr lang="en-GB" sz="1400" b="1" dirty="0"/>
              <a:t>economic, social, environmental  </a:t>
            </a:r>
            <a:r>
              <a:rPr lang="en-GB" sz="1400" dirty="0"/>
              <a:t>and</a:t>
            </a:r>
            <a:r>
              <a:rPr lang="en-GB" sz="1400" b="1" dirty="0"/>
              <a:t> power </a:t>
            </a:r>
            <a:r>
              <a:rPr lang="en-GB" sz="1400" dirty="0" smtClean="0"/>
              <a:t>questions, through holistic, multi-stakeholder and multi-sector initiatives.</a:t>
            </a:r>
          </a:p>
        </p:txBody>
      </p:sp>
    </p:spTree>
    <p:extLst>
      <p:ext uri="{BB962C8B-B14F-4D97-AF65-F5344CB8AC3E}">
        <p14:creationId xmlns:p14="http://schemas.microsoft.com/office/powerpoint/2010/main" val="17552697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9" name="Straight Connector 48"/>
          <p:cNvCxnSpPr/>
          <p:nvPr/>
        </p:nvCxnSpPr>
        <p:spPr>
          <a:xfrm flipH="1">
            <a:off x="1752601" y="228600"/>
            <a:ext cx="5029200" cy="6248400"/>
          </a:xfrm>
          <a:prstGeom prst="line">
            <a:avLst/>
          </a:prstGeom>
          <a:ln w="15875">
            <a:prstDash val="sysDash"/>
          </a:ln>
        </p:spPr>
        <p:style>
          <a:lnRef idx="1">
            <a:schemeClr val="accent1"/>
          </a:lnRef>
          <a:fillRef idx="0">
            <a:schemeClr val="accent1"/>
          </a:fillRef>
          <a:effectRef idx="0">
            <a:schemeClr val="accent1"/>
          </a:effectRef>
          <a:fontRef idx="minor">
            <a:schemeClr val="tx1"/>
          </a:fontRef>
        </p:style>
      </p:cxnSp>
      <p:pic>
        <p:nvPicPr>
          <p:cNvPr id="2" name="Picture 4" descr="nef_strapline_cmyk"/>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231700" y="609601"/>
            <a:ext cx="12265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Flowchart: Or 20"/>
          <p:cNvSpPr/>
          <p:nvPr/>
        </p:nvSpPr>
        <p:spPr>
          <a:xfrm>
            <a:off x="3467957" y="2502803"/>
            <a:ext cx="1647825" cy="1725092"/>
          </a:xfrm>
          <a:prstGeom prst="flowChar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Donut 21"/>
          <p:cNvSpPr/>
          <p:nvPr/>
        </p:nvSpPr>
        <p:spPr>
          <a:xfrm>
            <a:off x="2879864" y="1931301"/>
            <a:ext cx="2867025" cy="2871651"/>
          </a:xfrm>
          <a:prstGeom prst="donut">
            <a:avLst>
              <a:gd name="adj" fmla="val 21499"/>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3" name="TextBox 22"/>
          <p:cNvSpPr txBox="1"/>
          <p:nvPr/>
        </p:nvSpPr>
        <p:spPr>
          <a:xfrm rot="19431717">
            <a:off x="3025758" y="2432292"/>
            <a:ext cx="1346781" cy="338554"/>
          </a:xfrm>
          <a:prstGeom prst="rect">
            <a:avLst/>
          </a:prstGeom>
          <a:noFill/>
        </p:spPr>
        <p:txBody>
          <a:bodyPr wrap="square" rtlCol="0">
            <a:spAutoFit/>
          </a:bodyPr>
          <a:lstStyle/>
          <a:p>
            <a:r>
              <a:rPr lang="en-GB" sz="1600" dirty="0" smtClean="0"/>
              <a:t>Structures</a:t>
            </a:r>
            <a:endParaRPr lang="en-GB" sz="1600" dirty="0"/>
          </a:p>
        </p:txBody>
      </p:sp>
      <p:sp>
        <p:nvSpPr>
          <p:cNvPr id="24" name="TextBox 23"/>
          <p:cNvSpPr txBox="1"/>
          <p:nvPr/>
        </p:nvSpPr>
        <p:spPr>
          <a:xfrm rot="2140307">
            <a:off x="4333222" y="2435850"/>
            <a:ext cx="1346781" cy="338554"/>
          </a:xfrm>
          <a:prstGeom prst="rect">
            <a:avLst/>
          </a:prstGeom>
          <a:noFill/>
        </p:spPr>
        <p:txBody>
          <a:bodyPr wrap="square" rtlCol="0">
            <a:spAutoFit/>
          </a:bodyPr>
          <a:lstStyle/>
          <a:p>
            <a:r>
              <a:rPr lang="en-GB" sz="1600" dirty="0" smtClean="0"/>
              <a:t>Institutions</a:t>
            </a:r>
            <a:endParaRPr lang="en-GB" sz="1600" dirty="0"/>
          </a:p>
        </p:txBody>
      </p:sp>
      <p:sp>
        <p:nvSpPr>
          <p:cNvPr id="25" name="TextBox 24"/>
          <p:cNvSpPr txBox="1"/>
          <p:nvPr/>
        </p:nvSpPr>
        <p:spPr>
          <a:xfrm rot="2848251">
            <a:off x="2931175" y="3861145"/>
            <a:ext cx="1461376" cy="338554"/>
          </a:xfrm>
          <a:prstGeom prst="rect">
            <a:avLst/>
          </a:prstGeom>
          <a:noFill/>
        </p:spPr>
        <p:txBody>
          <a:bodyPr wrap="square" rtlCol="0">
            <a:spAutoFit/>
          </a:bodyPr>
          <a:lstStyle/>
          <a:p>
            <a:r>
              <a:rPr lang="en-GB" sz="1600" dirty="0"/>
              <a:t>R</a:t>
            </a:r>
            <a:r>
              <a:rPr lang="en-GB" sz="1600" dirty="0" smtClean="0"/>
              <a:t>elationships</a:t>
            </a:r>
            <a:endParaRPr lang="en-GB" sz="1600" dirty="0"/>
          </a:p>
        </p:txBody>
      </p:sp>
      <p:sp>
        <p:nvSpPr>
          <p:cNvPr id="26" name="TextBox 25"/>
          <p:cNvSpPr txBox="1"/>
          <p:nvPr/>
        </p:nvSpPr>
        <p:spPr>
          <a:xfrm rot="19579493">
            <a:off x="4341279" y="3861145"/>
            <a:ext cx="1346781" cy="338554"/>
          </a:xfrm>
          <a:prstGeom prst="rect">
            <a:avLst/>
          </a:prstGeom>
          <a:noFill/>
        </p:spPr>
        <p:txBody>
          <a:bodyPr wrap="square" rtlCol="0">
            <a:spAutoFit/>
          </a:bodyPr>
          <a:lstStyle/>
          <a:p>
            <a:r>
              <a:rPr lang="en-GB" sz="1600" dirty="0" smtClean="0"/>
              <a:t>Systems</a:t>
            </a:r>
            <a:endParaRPr lang="en-GB" sz="1600" dirty="0"/>
          </a:p>
        </p:txBody>
      </p:sp>
      <p:sp>
        <p:nvSpPr>
          <p:cNvPr id="28" name="Donut 27"/>
          <p:cNvSpPr/>
          <p:nvPr/>
        </p:nvSpPr>
        <p:spPr>
          <a:xfrm>
            <a:off x="2207085" y="1307405"/>
            <a:ext cx="4169567" cy="4115887"/>
          </a:xfrm>
          <a:prstGeom prst="donut">
            <a:avLst>
              <a:gd name="adj" fmla="val 19409"/>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29" name="TextBox 28"/>
          <p:cNvSpPr txBox="1"/>
          <p:nvPr/>
        </p:nvSpPr>
        <p:spPr>
          <a:xfrm>
            <a:off x="3132594" y="1655500"/>
            <a:ext cx="2438577" cy="369332"/>
          </a:xfrm>
          <a:prstGeom prst="rect">
            <a:avLst/>
          </a:prstGeom>
          <a:noFill/>
        </p:spPr>
        <p:txBody>
          <a:bodyPr wrap="square" rtlCol="0">
            <a:spAutoFit/>
          </a:bodyPr>
          <a:lstStyle/>
          <a:p>
            <a:r>
              <a:rPr lang="en-GB" dirty="0" smtClean="0"/>
              <a:t>Physical </a:t>
            </a:r>
            <a:r>
              <a:rPr lang="en-GB" dirty="0" err="1" smtClean="0"/>
              <a:t>spacial</a:t>
            </a:r>
            <a:r>
              <a:rPr lang="en-GB" dirty="0" smtClean="0"/>
              <a:t> set-up</a:t>
            </a:r>
            <a:endParaRPr lang="en-GB" dirty="0"/>
          </a:p>
        </p:txBody>
      </p:sp>
      <p:sp>
        <p:nvSpPr>
          <p:cNvPr id="30" name="TextBox 29"/>
          <p:cNvSpPr txBox="1"/>
          <p:nvPr/>
        </p:nvSpPr>
        <p:spPr>
          <a:xfrm>
            <a:off x="3133409" y="4693719"/>
            <a:ext cx="2438577" cy="369332"/>
          </a:xfrm>
          <a:prstGeom prst="rect">
            <a:avLst/>
          </a:prstGeom>
          <a:noFill/>
        </p:spPr>
        <p:txBody>
          <a:bodyPr wrap="square" rtlCol="0">
            <a:spAutoFit/>
          </a:bodyPr>
          <a:lstStyle/>
          <a:p>
            <a:r>
              <a:rPr lang="en-GB" dirty="0" smtClean="0"/>
              <a:t>Physical infrastructure</a:t>
            </a:r>
            <a:endParaRPr lang="en-GB" dirty="0"/>
          </a:p>
        </p:txBody>
      </p:sp>
      <p:sp>
        <p:nvSpPr>
          <p:cNvPr id="31" name="TextBox 30"/>
          <p:cNvSpPr txBox="1"/>
          <p:nvPr/>
        </p:nvSpPr>
        <p:spPr>
          <a:xfrm>
            <a:off x="3863741" y="3211459"/>
            <a:ext cx="1066800" cy="307777"/>
          </a:xfrm>
          <a:prstGeom prst="rect">
            <a:avLst/>
          </a:prstGeom>
          <a:solidFill>
            <a:schemeClr val="accent1">
              <a:lumMod val="20000"/>
              <a:lumOff val="80000"/>
            </a:schemeClr>
          </a:solidFill>
        </p:spPr>
        <p:txBody>
          <a:bodyPr wrap="square" rtlCol="0">
            <a:spAutoFit/>
          </a:bodyPr>
          <a:lstStyle/>
          <a:p>
            <a:r>
              <a:rPr lang="en-GB" sz="1400" dirty="0" smtClean="0"/>
              <a:t>Outcomes</a:t>
            </a:r>
            <a:endParaRPr lang="en-GB" sz="1400" dirty="0"/>
          </a:p>
        </p:txBody>
      </p:sp>
      <p:sp>
        <p:nvSpPr>
          <p:cNvPr id="32" name="TextBox 31"/>
          <p:cNvSpPr txBox="1"/>
          <p:nvPr/>
        </p:nvSpPr>
        <p:spPr>
          <a:xfrm rot="2296533">
            <a:off x="4194371" y="2897019"/>
            <a:ext cx="1044706" cy="261610"/>
          </a:xfrm>
          <a:prstGeom prst="rect">
            <a:avLst/>
          </a:prstGeom>
          <a:noFill/>
        </p:spPr>
        <p:txBody>
          <a:bodyPr wrap="square" rtlCol="0">
            <a:spAutoFit/>
          </a:bodyPr>
          <a:lstStyle/>
          <a:p>
            <a:r>
              <a:rPr lang="en-GB" sz="1100" dirty="0" smtClean="0"/>
              <a:t>Environmental</a:t>
            </a:r>
            <a:endParaRPr lang="en-GB" sz="1100" dirty="0"/>
          </a:p>
        </p:txBody>
      </p:sp>
      <p:sp>
        <p:nvSpPr>
          <p:cNvPr id="33" name="TextBox 32"/>
          <p:cNvSpPr txBox="1"/>
          <p:nvPr/>
        </p:nvSpPr>
        <p:spPr>
          <a:xfrm rot="18907428">
            <a:off x="4368979" y="3637756"/>
            <a:ext cx="516162" cy="261610"/>
          </a:xfrm>
          <a:prstGeom prst="rect">
            <a:avLst/>
          </a:prstGeom>
          <a:noFill/>
        </p:spPr>
        <p:txBody>
          <a:bodyPr wrap="square" rtlCol="0">
            <a:spAutoFit/>
          </a:bodyPr>
          <a:lstStyle/>
          <a:p>
            <a:r>
              <a:rPr lang="en-GB" sz="1100" dirty="0" smtClean="0"/>
              <a:t>Social</a:t>
            </a:r>
            <a:endParaRPr lang="en-GB" sz="1100" dirty="0"/>
          </a:p>
        </p:txBody>
      </p:sp>
      <p:sp>
        <p:nvSpPr>
          <p:cNvPr id="34" name="TextBox 33"/>
          <p:cNvSpPr txBox="1"/>
          <p:nvPr/>
        </p:nvSpPr>
        <p:spPr>
          <a:xfrm rot="18488886">
            <a:off x="3521262" y="2920168"/>
            <a:ext cx="780931" cy="261610"/>
          </a:xfrm>
          <a:prstGeom prst="rect">
            <a:avLst/>
          </a:prstGeom>
          <a:noFill/>
        </p:spPr>
        <p:txBody>
          <a:bodyPr wrap="square" rtlCol="0">
            <a:spAutoFit/>
          </a:bodyPr>
          <a:lstStyle/>
          <a:p>
            <a:r>
              <a:rPr lang="en-GB" sz="1100" dirty="0" smtClean="0"/>
              <a:t>Economic</a:t>
            </a:r>
            <a:endParaRPr lang="en-GB" sz="1100" dirty="0"/>
          </a:p>
        </p:txBody>
      </p:sp>
      <p:sp>
        <p:nvSpPr>
          <p:cNvPr id="35" name="TextBox 34"/>
          <p:cNvSpPr txBox="1"/>
          <p:nvPr/>
        </p:nvSpPr>
        <p:spPr>
          <a:xfrm rot="2665002">
            <a:off x="3571108" y="3557306"/>
            <a:ext cx="920973" cy="430887"/>
          </a:xfrm>
          <a:prstGeom prst="rect">
            <a:avLst/>
          </a:prstGeom>
          <a:noFill/>
        </p:spPr>
        <p:txBody>
          <a:bodyPr wrap="square" rtlCol="0">
            <a:spAutoFit/>
          </a:bodyPr>
          <a:lstStyle/>
          <a:p>
            <a:r>
              <a:rPr lang="en-GB" sz="1100" dirty="0" smtClean="0"/>
              <a:t>Power relationships</a:t>
            </a:r>
            <a:endParaRPr lang="en-GB" sz="1100" dirty="0"/>
          </a:p>
        </p:txBody>
      </p:sp>
      <p:sp>
        <p:nvSpPr>
          <p:cNvPr id="37" name="TextBox 36"/>
          <p:cNvSpPr txBox="1"/>
          <p:nvPr/>
        </p:nvSpPr>
        <p:spPr>
          <a:xfrm>
            <a:off x="888412" y="1371601"/>
            <a:ext cx="1728378" cy="369332"/>
          </a:xfrm>
          <a:prstGeom prst="rect">
            <a:avLst/>
          </a:prstGeom>
          <a:noFill/>
        </p:spPr>
        <p:txBody>
          <a:bodyPr wrap="square" rtlCol="0">
            <a:spAutoFit/>
          </a:bodyPr>
          <a:lstStyle/>
          <a:p>
            <a:r>
              <a:rPr lang="en-GB" dirty="0" smtClean="0"/>
              <a:t>Public services</a:t>
            </a:r>
            <a:endParaRPr lang="en-GB" dirty="0"/>
          </a:p>
        </p:txBody>
      </p:sp>
      <p:sp>
        <p:nvSpPr>
          <p:cNvPr id="38" name="TextBox 37"/>
          <p:cNvSpPr txBox="1"/>
          <p:nvPr/>
        </p:nvSpPr>
        <p:spPr>
          <a:xfrm>
            <a:off x="224246" y="2282237"/>
            <a:ext cx="1728378" cy="1200329"/>
          </a:xfrm>
          <a:prstGeom prst="rect">
            <a:avLst/>
          </a:prstGeom>
          <a:noFill/>
        </p:spPr>
        <p:txBody>
          <a:bodyPr wrap="square" rtlCol="0">
            <a:spAutoFit/>
          </a:bodyPr>
          <a:lstStyle/>
          <a:p>
            <a:r>
              <a:rPr lang="en-GB" dirty="0" smtClean="0"/>
              <a:t>Physical resources (materials, goods)</a:t>
            </a:r>
            <a:endParaRPr lang="en-GB" dirty="0"/>
          </a:p>
        </p:txBody>
      </p:sp>
      <p:sp>
        <p:nvSpPr>
          <p:cNvPr id="39" name="TextBox 38"/>
          <p:cNvSpPr txBox="1"/>
          <p:nvPr/>
        </p:nvSpPr>
        <p:spPr>
          <a:xfrm>
            <a:off x="376646" y="4018243"/>
            <a:ext cx="1728378" cy="369332"/>
          </a:xfrm>
          <a:prstGeom prst="rect">
            <a:avLst/>
          </a:prstGeom>
          <a:noFill/>
        </p:spPr>
        <p:txBody>
          <a:bodyPr wrap="square" rtlCol="0">
            <a:spAutoFit/>
          </a:bodyPr>
          <a:lstStyle/>
          <a:p>
            <a:r>
              <a:rPr lang="en-GB" dirty="0" smtClean="0"/>
              <a:t>Costs and prices</a:t>
            </a:r>
            <a:endParaRPr lang="en-GB" dirty="0"/>
          </a:p>
        </p:txBody>
      </p:sp>
      <p:sp>
        <p:nvSpPr>
          <p:cNvPr id="40" name="TextBox 39"/>
          <p:cNvSpPr txBox="1"/>
          <p:nvPr/>
        </p:nvSpPr>
        <p:spPr>
          <a:xfrm>
            <a:off x="757509" y="5087947"/>
            <a:ext cx="1728378" cy="646331"/>
          </a:xfrm>
          <a:prstGeom prst="rect">
            <a:avLst/>
          </a:prstGeom>
          <a:noFill/>
        </p:spPr>
        <p:txBody>
          <a:bodyPr wrap="square" rtlCol="0">
            <a:spAutoFit/>
          </a:bodyPr>
          <a:lstStyle/>
          <a:p>
            <a:r>
              <a:rPr lang="en-GB" dirty="0" smtClean="0"/>
              <a:t>Inward investment</a:t>
            </a:r>
            <a:endParaRPr lang="en-GB" dirty="0"/>
          </a:p>
        </p:txBody>
      </p:sp>
      <p:sp>
        <p:nvSpPr>
          <p:cNvPr id="41" name="TextBox 40"/>
          <p:cNvSpPr txBox="1"/>
          <p:nvPr/>
        </p:nvSpPr>
        <p:spPr>
          <a:xfrm>
            <a:off x="3248663" y="457200"/>
            <a:ext cx="2463656" cy="646331"/>
          </a:xfrm>
          <a:prstGeom prst="rect">
            <a:avLst/>
          </a:prstGeom>
          <a:noFill/>
        </p:spPr>
        <p:txBody>
          <a:bodyPr wrap="square" rtlCol="0">
            <a:spAutoFit/>
          </a:bodyPr>
          <a:lstStyle/>
          <a:p>
            <a:r>
              <a:rPr lang="en-GB" dirty="0" smtClean="0"/>
              <a:t>Types of demand outside the area</a:t>
            </a:r>
            <a:endParaRPr lang="en-GB" dirty="0"/>
          </a:p>
        </p:txBody>
      </p:sp>
      <p:sp>
        <p:nvSpPr>
          <p:cNvPr id="42" name="TextBox 41"/>
          <p:cNvSpPr txBox="1"/>
          <p:nvPr/>
        </p:nvSpPr>
        <p:spPr>
          <a:xfrm>
            <a:off x="6096000" y="1425761"/>
            <a:ext cx="2463656" cy="646331"/>
          </a:xfrm>
          <a:prstGeom prst="rect">
            <a:avLst/>
          </a:prstGeom>
          <a:noFill/>
        </p:spPr>
        <p:txBody>
          <a:bodyPr wrap="square" rtlCol="0">
            <a:spAutoFit/>
          </a:bodyPr>
          <a:lstStyle/>
          <a:p>
            <a:r>
              <a:rPr lang="en-GB" dirty="0" smtClean="0"/>
              <a:t>Non profit infrastructure</a:t>
            </a:r>
            <a:endParaRPr lang="en-GB" dirty="0"/>
          </a:p>
        </p:txBody>
      </p:sp>
      <p:sp>
        <p:nvSpPr>
          <p:cNvPr id="43" name="TextBox 42"/>
          <p:cNvSpPr txBox="1"/>
          <p:nvPr/>
        </p:nvSpPr>
        <p:spPr>
          <a:xfrm>
            <a:off x="6553200" y="2480652"/>
            <a:ext cx="2463656" cy="646331"/>
          </a:xfrm>
          <a:prstGeom prst="rect">
            <a:avLst/>
          </a:prstGeom>
          <a:noFill/>
        </p:spPr>
        <p:txBody>
          <a:bodyPr wrap="square" rtlCol="0">
            <a:spAutoFit/>
          </a:bodyPr>
          <a:lstStyle/>
          <a:p>
            <a:r>
              <a:rPr lang="en-GB" dirty="0" smtClean="0"/>
              <a:t>Community infrastructure</a:t>
            </a:r>
            <a:endParaRPr lang="en-GB" dirty="0"/>
          </a:p>
        </p:txBody>
      </p:sp>
      <p:sp>
        <p:nvSpPr>
          <p:cNvPr id="44" name="TextBox 43"/>
          <p:cNvSpPr txBox="1"/>
          <p:nvPr/>
        </p:nvSpPr>
        <p:spPr>
          <a:xfrm>
            <a:off x="6607194" y="3756382"/>
            <a:ext cx="1546206" cy="369332"/>
          </a:xfrm>
          <a:prstGeom prst="rect">
            <a:avLst/>
          </a:prstGeom>
          <a:noFill/>
        </p:spPr>
        <p:txBody>
          <a:bodyPr wrap="square" rtlCol="0">
            <a:spAutoFit/>
          </a:bodyPr>
          <a:lstStyle/>
          <a:p>
            <a:r>
              <a:rPr lang="en-GB" dirty="0"/>
              <a:t>p</a:t>
            </a:r>
            <a:r>
              <a:rPr lang="en-GB" dirty="0" smtClean="0"/>
              <a:t>eople’s skills</a:t>
            </a:r>
            <a:endParaRPr lang="en-GB" dirty="0"/>
          </a:p>
        </p:txBody>
      </p:sp>
      <p:sp>
        <p:nvSpPr>
          <p:cNvPr id="45" name="TextBox 44"/>
          <p:cNvSpPr txBox="1"/>
          <p:nvPr/>
        </p:nvSpPr>
        <p:spPr>
          <a:xfrm>
            <a:off x="6296568" y="4690947"/>
            <a:ext cx="1546206" cy="646331"/>
          </a:xfrm>
          <a:prstGeom prst="rect">
            <a:avLst/>
          </a:prstGeom>
          <a:noFill/>
        </p:spPr>
        <p:txBody>
          <a:bodyPr wrap="square" rtlCol="0">
            <a:spAutoFit/>
          </a:bodyPr>
          <a:lstStyle/>
          <a:p>
            <a:r>
              <a:rPr lang="en-GB" dirty="0" smtClean="0"/>
              <a:t>people’s social capital</a:t>
            </a:r>
            <a:endParaRPr lang="en-GB" dirty="0"/>
          </a:p>
        </p:txBody>
      </p:sp>
      <p:sp>
        <p:nvSpPr>
          <p:cNvPr id="46" name="TextBox 45"/>
          <p:cNvSpPr txBox="1"/>
          <p:nvPr/>
        </p:nvSpPr>
        <p:spPr>
          <a:xfrm>
            <a:off x="3874980" y="5554649"/>
            <a:ext cx="2125761" cy="646331"/>
          </a:xfrm>
          <a:prstGeom prst="rect">
            <a:avLst/>
          </a:prstGeom>
          <a:noFill/>
        </p:spPr>
        <p:txBody>
          <a:bodyPr wrap="square" rtlCol="0">
            <a:spAutoFit/>
          </a:bodyPr>
          <a:lstStyle/>
          <a:p>
            <a:r>
              <a:rPr lang="en-GB" dirty="0" smtClean="0"/>
              <a:t>Types of demand within the area</a:t>
            </a:r>
            <a:endParaRPr lang="en-GB" dirty="0"/>
          </a:p>
        </p:txBody>
      </p:sp>
    </p:spTree>
    <p:extLst>
      <p:ext uri="{BB962C8B-B14F-4D97-AF65-F5344CB8AC3E}">
        <p14:creationId xmlns:p14="http://schemas.microsoft.com/office/powerpoint/2010/main" val="145208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37"/>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3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39"/>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3"/>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4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5"/>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p:bldP spid="24" grpId="0"/>
      <p:bldP spid="25" grpId="0"/>
      <p:bldP spid="26" grpId="0"/>
      <p:bldP spid="28" grpId="0" animBg="1"/>
      <p:bldP spid="29" grpId="0"/>
      <p:bldP spid="30" grpId="0"/>
      <p:bldP spid="31" grpId="0" animBg="1"/>
      <p:bldP spid="32" grpId="0"/>
      <p:bldP spid="33" grpId="0"/>
      <p:bldP spid="34" grpId="0"/>
      <p:bldP spid="35" grpId="0"/>
      <p:bldP spid="37" grpId="0"/>
      <p:bldP spid="38" grpId="0"/>
      <p:bldP spid="39" grpId="0"/>
      <p:bldP spid="40" grpId="0"/>
      <p:bldP spid="41" grpId="0"/>
      <p:bldP spid="42" grpId="0"/>
      <p:bldP spid="43" grpId="0"/>
      <p:bldP spid="44" grpId="0"/>
      <p:bldP spid="45" grpId="0"/>
      <p:bldP spid="4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p:cNvSpPr/>
          <p:nvPr/>
        </p:nvSpPr>
        <p:spPr>
          <a:xfrm>
            <a:off x="647700" y="766995"/>
            <a:ext cx="7848600" cy="5334000"/>
          </a:xfrm>
          <a:prstGeom prst="ellipse">
            <a:avLst/>
          </a:prstGeom>
          <a:solidFill>
            <a:schemeClr val="tx2">
              <a:lumMod val="20000"/>
              <a:lumOff val="80000"/>
              <a:alpha val="25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cxnSp>
        <p:nvCxnSpPr>
          <p:cNvPr id="6" name="Straight Connector 5"/>
          <p:cNvCxnSpPr>
            <a:stCxn id="5" idx="0"/>
            <a:endCxn id="16" idx="0"/>
          </p:cNvCxnSpPr>
          <p:nvPr/>
        </p:nvCxnSpPr>
        <p:spPr>
          <a:xfrm>
            <a:off x="4572000" y="766995"/>
            <a:ext cx="0" cy="196215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p:cNvCxnSpPr>
            <a:stCxn id="5" idx="6"/>
            <a:endCxn id="16" idx="6"/>
          </p:cNvCxnSpPr>
          <p:nvPr/>
        </p:nvCxnSpPr>
        <p:spPr>
          <a:xfrm flipH="1">
            <a:off x="5715000" y="3433995"/>
            <a:ext cx="2781300" cy="1905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5" idx="7"/>
            <a:endCxn id="16" idx="7"/>
          </p:cNvCxnSpPr>
          <p:nvPr/>
        </p:nvCxnSpPr>
        <p:spPr>
          <a:xfrm flipH="1">
            <a:off x="5380223" y="1548141"/>
            <a:ext cx="1966676" cy="1393029"/>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a:stCxn id="5" idx="5"/>
            <a:endCxn id="16" idx="5"/>
          </p:cNvCxnSpPr>
          <p:nvPr/>
        </p:nvCxnSpPr>
        <p:spPr>
          <a:xfrm flipH="1" flipV="1">
            <a:off x="5380223" y="3964920"/>
            <a:ext cx="1966676" cy="1354929"/>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5" idx="4"/>
            <a:endCxn id="16" idx="4"/>
          </p:cNvCxnSpPr>
          <p:nvPr/>
        </p:nvCxnSpPr>
        <p:spPr>
          <a:xfrm flipV="1">
            <a:off x="4572000" y="4176945"/>
            <a:ext cx="0" cy="19240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a:stCxn id="5" idx="3"/>
            <a:endCxn id="16" idx="3"/>
          </p:cNvCxnSpPr>
          <p:nvPr/>
        </p:nvCxnSpPr>
        <p:spPr>
          <a:xfrm flipV="1">
            <a:off x="1797101" y="3964920"/>
            <a:ext cx="1966676" cy="1354929"/>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5" idx="2"/>
            <a:endCxn id="16" idx="2"/>
          </p:cNvCxnSpPr>
          <p:nvPr/>
        </p:nvCxnSpPr>
        <p:spPr>
          <a:xfrm>
            <a:off x="647700" y="3433995"/>
            <a:ext cx="2781300" cy="1905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5" idx="1"/>
            <a:endCxn id="16" idx="1"/>
          </p:cNvCxnSpPr>
          <p:nvPr/>
        </p:nvCxnSpPr>
        <p:spPr>
          <a:xfrm>
            <a:off x="1797101" y="1548141"/>
            <a:ext cx="1966676" cy="1393029"/>
          </a:xfrm>
          <a:prstGeom prst="line">
            <a:avLst/>
          </a:prstGeom>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600200" y="1348020"/>
            <a:ext cx="5943600" cy="4191000"/>
          </a:xfrm>
          <a:prstGeom prst="ellipse">
            <a:avLst/>
          </a:prstGeom>
          <a:solidFill>
            <a:schemeClr val="accent3">
              <a:lumMod val="60000"/>
              <a:lumOff val="40000"/>
              <a:alpha val="25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5" name="Oval 14"/>
          <p:cNvSpPr/>
          <p:nvPr/>
        </p:nvSpPr>
        <p:spPr>
          <a:xfrm>
            <a:off x="2605324" y="1943100"/>
            <a:ext cx="3962400" cy="2971800"/>
          </a:xfrm>
          <a:prstGeom prst="ellipse">
            <a:avLst/>
          </a:prstGeom>
          <a:solidFill>
            <a:schemeClr val="accent6">
              <a:alpha val="25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sp>
        <p:nvSpPr>
          <p:cNvPr id="16" name="Oval 15"/>
          <p:cNvSpPr/>
          <p:nvPr/>
        </p:nvSpPr>
        <p:spPr>
          <a:xfrm>
            <a:off x="3429000" y="2729145"/>
            <a:ext cx="2286000" cy="14478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GB"/>
          </a:p>
        </p:txBody>
      </p:sp>
      <p:pic>
        <p:nvPicPr>
          <p:cNvPr id="17" name="Picture 16" descr="stick figure family">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98745" y="2900975"/>
            <a:ext cx="1346510" cy="1104139"/>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44"/>
          <p:cNvSpPr txBox="1"/>
          <p:nvPr/>
        </p:nvSpPr>
        <p:spPr>
          <a:xfrm rot="1059992">
            <a:off x="1104270" y="2416511"/>
            <a:ext cx="2133600" cy="43088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100" dirty="0" smtClean="0"/>
              <a:t>Where social networks are and when we meet them</a:t>
            </a:r>
            <a:endParaRPr lang="en-GB" sz="1100" dirty="0"/>
          </a:p>
        </p:txBody>
      </p:sp>
      <p:sp>
        <p:nvSpPr>
          <p:cNvPr id="19" name="TextBox 43"/>
          <p:cNvSpPr txBox="1"/>
          <p:nvPr/>
        </p:nvSpPr>
        <p:spPr>
          <a:xfrm rot="20228619">
            <a:off x="1103013" y="3868713"/>
            <a:ext cx="2409252" cy="43088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100" dirty="0" smtClean="0"/>
              <a:t>Where home is and how much it costs, incl. energy costs</a:t>
            </a:r>
            <a:endParaRPr lang="en-GB" sz="1100" dirty="0"/>
          </a:p>
        </p:txBody>
      </p:sp>
      <p:sp>
        <p:nvSpPr>
          <p:cNvPr id="20" name="TextBox 40"/>
          <p:cNvSpPr txBox="1"/>
          <p:nvPr/>
        </p:nvSpPr>
        <p:spPr>
          <a:xfrm rot="18012436">
            <a:off x="3048000" y="4934142"/>
            <a:ext cx="1134291"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100" dirty="0" smtClean="0"/>
              <a:t>Where school is</a:t>
            </a:r>
            <a:endParaRPr lang="en-GB" sz="1100" dirty="0"/>
          </a:p>
        </p:txBody>
      </p:sp>
      <p:sp>
        <p:nvSpPr>
          <p:cNvPr id="21" name="TextBox 41"/>
          <p:cNvSpPr txBox="1"/>
          <p:nvPr/>
        </p:nvSpPr>
        <p:spPr>
          <a:xfrm rot="3425046">
            <a:off x="4666499" y="4859152"/>
            <a:ext cx="1859692" cy="43088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100" dirty="0" smtClean="0"/>
              <a:t>Where childcare is and how much it costs</a:t>
            </a:r>
            <a:endParaRPr lang="en-GB" sz="1100" dirty="0"/>
          </a:p>
        </p:txBody>
      </p:sp>
      <p:sp>
        <p:nvSpPr>
          <p:cNvPr id="22" name="TextBox 42"/>
          <p:cNvSpPr txBox="1"/>
          <p:nvPr/>
        </p:nvSpPr>
        <p:spPr>
          <a:xfrm rot="1193042">
            <a:off x="6064418" y="3908481"/>
            <a:ext cx="1635993" cy="43088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100" dirty="0" smtClean="0"/>
              <a:t>Where station / bus stop is and how much it costs</a:t>
            </a:r>
            <a:endParaRPr lang="en-GB" sz="1100" dirty="0"/>
          </a:p>
        </p:txBody>
      </p:sp>
      <p:sp>
        <p:nvSpPr>
          <p:cNvPr id="23" name="TextBox 45"/>
          <p:cNvSpPr txBox="1"/>
          <p:nvPr/>
        </p:nvSpPr>
        <p:spPr>
          <a:xfrm rot="2868684">
            <a:off x="2609419" y="1739591"/>
            <a:ext cx="1639161"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100" dirty="0" smtClean="0"/>
              <a:t>Where our healthcare is</a:t>
            </a:r>
            <a:endParaRPr lang="en-GB" sz="1100" dirty="0"/>
          </a:p>
        </p:txBody>
      </p:sp>
      <p:sp>
        <p:nvSpPr>
          <p:cNvPr id="24" name="TextBox 39"/>
          <p:cNvSpPr txBox="1"/>
          <p:nvPr/>
        </p:nvSpPr>
        <p:spPr>
          <a:xfrm rot="20546705">
            <a:off x="6405178" y="2730471"/>
            <a:ext cx="1134291" cy="26161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100" dirty="0" smtClean="0"/>
              <a:t>Where we work</a:t>
            </a:r>
            <a:endParaRPr lang="en-GB" sz="1100" dirty="0"/>
          </a:p>
        </p:txBody>
      </p:sp>
      <p:sp>
        <p:nvSpPr>
          <p:cNvPr id="25" name="TextBox 35"/>
          <p:cNvSpPr txBox="1"/>
          <p:nvPr/>
        </p:nvSpPr>
        <p:spPr>
          <a:xfrm rot="18399687">
            <a:off x="5029200" y="1613201"/>
            <a:ext cx="1134291" cy="430887"/>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100" dirty="0" smtClean="0"/>
              <a:t>Where we shop and bank</a:t>
            </a:r>
            <a:endParaRPr lang="en-GB" sz="1100" dirty="0"/>
          </a:p>
        </p:txBody>
      </p:sp>
      <p:sp>
        <p:nvSpPr>
          <p:cNvPr id="26" name="TextBox 52"/>
          <p:cNvSpPr txBox="1"/>
          <p:nvPr/>
        </p:nvSpPr>
        <p:spPr>
          <a:xfrm rot="3371644">
            <a:off x="6818439" y="2335798"/>
            <a:ext cx="1762300"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smtClean="0">
                <a:solidFill>
                  <a:schemeClr val="accent1"/>
                </a:solidFill>
              </a:rPr>
              <a:t>National levers</a:t>
            </a:r>
            <a:endParaRPr lang="en-GB" dirty="0">
              <a:solidFill>
                <a:schemeClr val="accent1"/>
              </a:solidFill>
            </a:endParaRPr>
          </a:p>
        </p:txBody>
      </p:sp>
      <p:sp>
        <p:nvSpPr>
          <p:cNvPr id="27" name="TextBox 55"/>
          <p:cNvSpPr txBox="1"/>
          <p:nvPr/>
        </p:nvSpPr>
        <p:spPr>
          <a:xfrm>
            <a:off x="3679850" y="5064947"/>
            <a:ext cx="1788653"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smtClean="0">
                <a:solidFill>
                  <a:schemeClr val="accent3">
                    <a:lumMod val="75000"/>
                  </a:schemeClr>
                </a:solidFill>
              </a:rPr>
              <a:t>Regional levers</a:t>
            </a:r>
            <a:endParaRPr lang="en-GB" dirty="0">
              <a:solidFill>
                <a:schemeClr val="accent3">
                  <a:lumMod val="75000"/>
                </a:schemeClr>
              </a:solidFill>
            </a:endParaRPr>
          </a:p>
        </p:txBody>
      </p:sp>
      <p:sp>
        <p:nvSpPr>
          <p:cNvPr id="28" name="TextBox 56"/>
          <p:cNvSpPr txBox="1"/>
          <p:nvPr/>
        </p:nvSpPr>
        <p:spPr>
          <a:xfrm>
            <a:off x="3913269" y="2335798"/>
            <a:ext cx="1346509"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dirty="0" smtClean="0">
                <a:solidFill>
                  <a:schemeClr val="accent6">
                    <a:lumMod val="50000"/>
                  </a:schemeClr>
                </a:solidFill>
              </a:rPr>
              <a:t>Local levers</a:t>
            </a:r>
            <a:endParaRPr lang="en-GB" dirty="0">
              <a:solidFill>
                <a:schemeClr val="accent6">
                  <a:lumMod val="50000"/>
                </a:schemeClr>
              </a:solidFill>
            </a:endParaRPr>
          </a:p>
        </p:txBody>
      </p:sp>
      <p:pic>
        <p:nvPicPr>
          <p:cNvPr id="45" name="Picture 4" descr="nef_strapline_cmyk"/>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31700" y="609601"/>
            <a:ext cx="12265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34061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0" y="1905000"/>
            <a:ext cx="6781800" cy="646331"/>
          </a:xfrm>
          <a:prstGeom prst="rect">
            <a:avLst/>
          </a:prstGeom>
          <a:noFill/>
        </p:spPr>
        <p:txBody>
          <a:bodyPr wrap="square" rtlCol="0">
            <a:spAutoFit/>
          </a:bodyPr>
          <a:lstStyle/>
          <a:p>
            <a:endParaRPr lang="en-GB" dirty="0" smtClean="0"/>
          </a:p>
          <a:p>
            <a:endParaRPr lang="en-GB" dirty="0"/>
          </a:p>
        </p:txBody>
      </p:sp>
      <p:pic>
        <p:nvPicPr>
          <p:cNvPr id="3" name="Picture 4" descr="nef_strapline_cmy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1700" y="609601"/>
            <a:ext cx="12265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602300" y="1516074"/>
            <a:ext cx="6629400" cy="369332"/>
          </a:xfrm>
          <a:prstGeom prst="rect">
            <a:avLst/>
          </a:prstGeom>
          <a:noFill/>
        </p:spPr>
        <p:txBody>
          <a:bodyPr wrap="square" rtlCol="0">
            <a:spAutoFit/>
          </a:bodyPr>
          <a:lstStyle/>
          <a:p>
            <a:r>
              <a:rPr lang="en-GB" b="1" dirty="0" smtClean="0"/>
              <a:t>New Economics Organisers’ Network (NEON)</a:t>
            </a:r>
            <a:endParaRPr lang="en-GB" b="1" dirty="0"/>
          </a:p>
        </p:txBody>
      </p:sp>
      <p:sp>
        <p:nvSpPr>
          <p:cNvPr id="5" name="TextBox 4"/>
          <p:cNvSpPr txBox="1"/>
          <p:nvPr/>
        </p:nvSpPr>
        <p:spPr>
          <a:xfrm>
            <a:off x="602300" y="2286000"/>
            <a:ext cx="7855900" cy="2554545"/>
          </a:xfrm>
          <a:prstGeom prst="rect">
            <a:avLst/>
          </a:prstGeom>
          <a:noFill/>
        </p:spPr>
        <p:txBody>
          <a:bodyPr wrap="square" rtlCol="0">
            <a:spAutoFit/>
          </a:bodyPr>
          <a:lstStyle/>
          <a:p>
            <a:pPr marL="285750" indent="-285750">
              <a:buFontTx/>
              <a:buChar char="-"/>
            </a:pPr>
            <a:r>
              <a:rPr lang="en-GB" sz="1600" dirty="0" smtClean="0"/>
              <a:t>Seeks to </a:t>
            </a:r>
            <a:r>
              <a:rPr lang="en-GB" sz="1600" dirty="0"/>
              <a:t>strengthen the movement working to replace neoliberalism with an economy based on social and environmental justice. </a:t>
            </a:r>
            <a:endParaRPr lang="en-GB" sz="1600" dirty="0" smtClean="0"/>
          </a:p>
          <a:p>
            <a:pPr marL="285750" indent="-285750">
              <a:buFontTx/>
              <a:buChar char="-"/>
            </a:pPr>
            <a:r>
              <a:rPr lang="en-GB" sz="1600" dirty="0" smtClean="0"/>
              <a:t>Is a </a:t>
            </a:r>
            <a:r>
              <a:rPr lang="en-GB" sz="1600" dirty="0"/>
              <a:t>network of people taking practical action - members collaborate on campaigns, discuss issues and work together. </a:t>
            </a:r>
            <a:endParaRPr lang="en-GB" sz="1600" dirty="0" smtClean="0"/>
          </a:p>
          <a:p>
            <a:pPr marL="285750" indent="-285750">
              <a:buFontTx/>
              <a:buChar char="-"/>
            </a:pPr>
            <a:r>
              <a:rPr lang="en-GB" sz="1600" dirty="0" smtClean="0"/>
              <a:t>Also runs </a:t>
            </a:r>
            <a:r>
              <a:rPr lang="en-GB" sz="1600" dirty="0"/>
              <a:t>trainings, events and help build the strength of member </a:t>
            </a:r>
            <a:r>
              <a:rPr lang="en-GB" sz="1600" dirty="0" smtClean="0"/>
              <a:t>organisations.</a:t>
            </a:r>
          </a:p>
          <a:p>
            <a:pPr marL="285750" indent="-285750">
              <a:buFontTx/>
              <a:buChar char="-"/>
            </a:pPr>
            <a:endParaRPr lang="en-GB" sz="1600" dirty="0"/>
          </a:p>
          <a:p>
            <a:r>
              <a:rPr lang="en-GB" sz="1600" dirty="0" smtClean="0"/>
              <a:t>If </a:t>
            </a:r>
            <a:r>
              <a:rPr lang="en-GB" sz="1600" dirty="0"/>
              <a:t>you’re taking practical action to create a socially and environmentally just economy and want to collaborate with fellow campaigners, we want you to be part of NEON</a:t>
            </a:r>
            <a:r>
              <a:rPr lang="en-GB" sz="1600" dirty="0" smtClean="0"/>
              <a:t>.</a:t>
            </a:r>
          </a:p>
          <a:p>
            <a:endParaRPr lang="en-GB" sz="1600" dirty="0" smtClean="0"/>
          </a:p>
          <a:p>
            <a:r>
              <a:rPr lang="en-GB" sz="1600" dirty="0" smtClean="0"/>
              <a:t>Please contact Huw Jordan, </a:t>
            </a:r>
            <a:r>
              <a:rPr lang="en-US" sz="1600" dirty="0" smtClean="0">
                <a:hlinkClick r:id="rId3"/>
              </a:rPr>
              <a:t>huw.jordan@neweconomics.org</a:t>
            </a:r>
            <a:r>
              <a:rPr lang="en-US" sz="1600" dirty="0" smtClean="0"/>
              <a:t> for further information.</a:t>
            </a:r>
            <a:endParaRPr lang="en-GB" sz="1600" dirty="0"/>
          </a:p>
        </p:txBody>
      </p:sp>
    </p:spTree>
    <p:extLst>
      <p:ext uri="{BB962C8B-B14F-4D97-AF65-F5344CB8AC3E}">
        <p14:creationId xmlns:p14="http://schemas.microsoft.com/office/powerpoint/2010/main" val="40377241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nef_strapline_cmyk"/>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1700" y="609601"/>
            <a:ext cx="12265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Box 3"/>
          <p:cNvSpPr txBox="1"/>
          <p:nvPr/>
        </p:nvSpPr>
        <p:spPr>
          <a:xfrm>
            <a:off x="838200" y="1752600"/>
            <a:ext cx="7620000" cy="3693319"/>
          </a:xfrm>
          <a:prstGeom prst="rect">
            <a:avLst/>
          </a:prstGeom>
          <a:noFill/>
        </p:spPr>
        <p:txBody>
          <a:bodyPr wrap="square" rtlCol="0">
            <a:spAutoFit/>
          </a:bodyPr>
          <a:lstStyle/>
          <a:p>
            <a:r>
              <a:rPr lang="en-GB" dirty="0" smtClean="0"/>
              <a:t>So, in London…</a:t>
            </a:r>
          </a:p>
          <a:p>
            <a:endParaRPr lang="en-GB" dirty="0"/>
          </a:p>
          <a:p>
            <a:pPr marL="285750" indent="-285750">
              <a:buFontTx/>
              <a:buChar char="-"/>
            </a:pPr>
            <a:r>
              <a:rPr lang="en-GB" dirty="0"/>
              <a:t>What are </a:t>
            </a:r>
            <a:r>
              <a:rPr lang="en-GB" dirty="0" smtClean="0"/>
              <a:t>the </a:t>
            </a:r>
            <a:r>
              <a:rPr lang="en-GB" b="1" dirty="0" smtClean="0"/>
              <a:t>outcomes</a:t>
            </a:r>
            <a:r>
              <a:rPr lang="en-GB" dirty="0" smtClean="0"/>
              <a:t> </a:t>
            </a:r>
            <a:r>
              <a:rPr lang="en-GB" dirty="0"/>
              <a:t>we want </a:t>
            </a:r>
            <a:r>
              <a:rPr lang="en-GB" dirty="0" smtClean="0"/>
              <a:t>our local economy to deliver? </a:t>
            </a:r>
          </a:p>
          <a:p>
            <a:pPr marL="285750" indent="-285750">
              <a:buFontTx/>
              <a:buChar char="-"/>
            </a:pPr>
            <a:r>
              <a:rPr lang="en-GB" dirty="0" smtClean="0"/>
              <a:t>What do we </a:t>
            </a:r>
            <a:r>
              <a:rPr lang="en-GB" dirty="0"/>
              <a:t>mean by </a:t>
            </a:r>
            <a:r>
              <a:rPr lang="en-GB" b="1" dirty="0"/>
              <a:t>local</a:t>
            </a:r>
            <a:r>
              <a:rPr lang="en-GB" dirty="0"/>
              <a:t> economic </a:t>
            </a:r>
            <a:r>
              <a:rPr lang="en-GB" dirty="0" smtClean="0"/>
              <a:t>development? What </a:t>
            </a:r>
            <a:r>
              <a:rPr lang="en-GB" b="1" dirty="0" smtClean="0"/>
              <a:t>scale</a:t>
            </a:r>
            <a:r>
              <a:rPr lang="en-GB" dirty="0" smtClean="0"/>
              <a:t> are we talking about?</a:t>
            </a:r>
          </a:p>
          <a:p>
            <a:pPr marL="285750" indent="-285750">
              <a:buFontTx/>
              <a:buChar char="-"/>
            </a:pPr>
            <a:r>
              <a:rPr lang="en-GB" dirty="0" smtClean="0"/>
              <a:t>What are the opportunities and the challenges of being a </a:t>
            </a:r>
            <a:r>
              <a:rPr lang="en-GB" b="1" dirty="0" smtClean="0"/>
              <a:t>city-region</a:t>
            </a:r>
            <a:r>
              <a:rPr lang="en-GB" dirty="0" smtClean="0"/>
              <a:t>?</a:t>
            </a:r>
          </a:p>
          <a:p>
            <a:pPr marL="285750" indent="-285750">
              <a:buFontTx/>
              <a:buChar char="-"/>
            </a:pPr>
            <a:r>
              <a:rPr lang="en-GB" dirty="0" smtClean="0"/>
              <a:t>What </a:t>
            </a:r>
            <a:r>
              <a:rPr lang="en-GB" b="1" dirty="0"/>
              <a:t>economic elements</a:t>
            </a:r>
            <a:r>
              <a:rPr lang="en-GB" dirty="0"/>
              <a:t> should be part of an approach to transforming our local </a:t>
            </a:r>
            <a:r>
              <a:rPr lang="en-GB" dirty="0" smtClean="0"/>
              <a:t>economy? (Including access to finance for SMEs?)</a:t>
            </a:r>
          </a:p>
          <a:p>
            <a:pPr marL="285750" indent="-285750">
              <a:buFontTx/>
              <a:buChar char="-"/>
            </a:pPr>
            <a:r>
              <a:rPr lang="en-GB" dirty="0" smtClean="0"/>
              <a:t>How do we want to see </a:t>
            </a:r>
            <a:r>
              <a:rPr lang="en-GB" b="1" dirty="0" smtClean="0"/>
              <a:t>physical space </a:t>
            </a:r>
            <a:r>
              <a:rPr lang="en-GB" dirty="0" smtClean="0"/>
              <a:t>(and planning), the </a:t>
            </a:r>
            <a:r>
              <a:rPr lang="en-GB" b="1" dirty="0" smtClean="0"/>
              <a:t>mix of people </a:t>
            </a:r>
            <a:r>
              <a:rPr lang="en-GB" dirty="0" smtClean="0"/>
              <a:t>in any area in London (and equality), and the </a:t>
            </a:r>
            <a:r>
              <a:rPr lang="en-GB" b="1" dirty="0" smtClean="0"/>
              <a:t>types of sector </a:t>
            </a:r>
            <a:r>
              <a:rPr lang="en-GB" dirty="0" smtClean="0"/>
              <a:t>operating in any area in London (economic strategy) interacting, to form an environment that fosters the kind of economic outcomes we want to see?</a:t>
            </a:r>
            <a:endParaRPr lang="en-GB" dirty="0"/>
          </a:p>
          <a:p>
            <a:endParaRPr lang="en-GB" dirty="0"/>
          </a:p>
        </p:txBody>
      </p:sp>
    </p:spTree>
    <p:extLst>
      <p:ext uri="{BB962C8B-B14F-4D97-AF65-F5344CB8AC3E}">
        <p14:creationId xmlns:p14="http://schemas.microsoft.com/office/powerpoint/2010/main" val="17002458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292</TotalTime>
  <Words>804</Words>
  <Application>Microsoft Office PowerPoint</Application>
  <PresentationFormat>On-screen Show (4:3)</PresentationFormat>
  <Paragraphs>91</Paragraphs>
  <Slides>7</Slides>
  <Notes>3</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Unlocking local economies</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Laurence</dc:creator>
  <cp:lastModifiedBy>Rachel Laurence</cp:lastModifiedBy>
  <cp:revision>23</cp:revision>
  <dcterms:created xsi:type="dcterms:W3CDTF">2006-08-16T00:00:00Z</dcterms:created>
  <dcterms:modified xsi:type="dcterms:W3CDTF">2014-07-18T09:52:26Z</dcterms:modified>
</cp:coreProperties>
</file>