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75" r:id="rId2"/>
    <p:sldId id="556" r:id="rId3"/>
    <p:sldId id="566" r:id="rId4"/>
    <p:sldId id="558" r:id="rId5"/>
    <p:sldId id="571" r:id="rId6"/>
    <p:sldId id="567" r:id="rId7"/>
    <p:sldId id="568" r:id="rId8"/>
    <p:sldId id="569" r:id="rId9"/>
    <p:sldId id="572" r:id="rId10"/>
    <p:sldId id="550" r:id="rId11"/>
    <p:sldId id="557" r:id="rId1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40021"/>
    <a:srgbClr val="4E3350"/>
    <a:srgbClr val="FF4F4F"/>
    <a:srgbClr val="1C9A12"/>
    <a:srgbClr val="00CCFF"/>
    <a:srgbClr val="006600"/>
    <a:srgbClr val="91ACE3"/>
    <a:srgbClr val="33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97" autoAdjust="0"/>
    <p:restoredTop sz="57904" autoAdjust="0"/>
  </p:normalViewPr>
  <p:slideViewPr>
    <p:cSldViewPr snapToObjects="1">
      <p:cViewPr>
        <p:scale>
          <a:sx n="50" d="100"/>
          <a:sy n="50" d="100"/>
        </p:scale>
        <p:origin x="-10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56" d="100"/>
          <a:sy n="56" d="100"/>
        </p:scale>
        <p:origin x="-2628" y="-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F130DAD-DF2C-4F48-8967-1ABE5CED72ED}" type="datetimeFigureOut">
              <a:rPr lang="en-GB"/>
              <a:pPr>
                <a:defRPr/>
              </a:pPr>
              <a:t>05/08/2015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B45858-3A10-4BAA-BF7B-04995E1AA4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BD1F2D8-1825-461D-93AE-9F555BEE8FF6}" type="datetimeFigureOut">
              <a:rPr lang="en-GB"/>
              <a:pPr>
                <a:defRPr/>
              </a:pPr>
              <a:t>05/08/2015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8EE30F9-5B82-4E2F-98FB-54F5B8CC5F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2F8ACCC-AE60-4CB2-A2C5-46835E54D9D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844BFE0-DD91-4652-816C-898885DBAAAA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D1E0DD-5EBB-499F-BDF1-F8AA4D55B0BD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371107-1040-4760-BB29-311EF02D99F8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8721C6-A2CB-4CF0-8D7E-6B3051649264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8D9E48-CAB7-4D8E-BC21-200897A48366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7B55AF-E36F-4339-838D-08888C2D0C2F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C6F0EB-D821-4E39-B15C-DDCB3BB404E7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8D1E18-9C45-4ABA-B883-29EBA7208BCA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43059EB-BF76-4E66-B8C9-759F4FE35C9B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F49E24-16F9-4D1E-8D77-72735029D8C6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f 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771775" y="692150"/>
            <a:ext cx="6121400" cy="540067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07950" y="692150"/>
            <a:ext cx="2376488" cy="23048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solidFill>
                  <a:srgbClr val="4E33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6759575" y="6381750"/>
            <a:ext cx="21336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30A70F11-FD2A-4161-90CE-7CE719E0B3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4221088"/>
            <a:ext cx="7772400" cy="96596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E33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759575" y="6381750"/>
            <a:ext cx="21336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D6F9C614-152A-4719-A034-7A587F596B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771775" y="179388"/>
            <a:ext cx="6121400" cy="36036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179388"/>
            <a:ext cx="2627313" cy="36036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7" descr="nefC-logo compressed.jp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79388" y="5949950"/>
            <a:ext cx="9366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economics.org/publications/entry/participation-work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-r-e.org/docs/a008_co-production-manifesto.pdf" TargetMode="External"/><Relationship Id="rId5" Type="http://schemas.openxmlformats.org/officeDocument/2006/relationships/hyperlink" Target="http://b.3cdn.net/nefoundation/31f21886832eb6ba1a_15m6ba8x3.pdf" TargetMode="External"/><Relationship Id="rId4" Type="http://schemas.openxmlformats.org/officeDocument/2006/relationships/hyperlink" Target="http://www.neweconomics.org/publications/entry/prove-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ctrTitle"/>
          </p:nvPr>
        </p:nvSpPr>
        <p:spPr bwMode="auto">
          <a:xfrm>
            <a:off x="2051050" y="620713"/>
            <a:ext cx="4824413" cy="21621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latin typeface="Arial" charset="0"/>
                <a:cs typeface="Arial" charset="0"/>
              </a:rPr>
              <a:t>Monitoring and Implementation: </a:t>
            </a:r>
            <a:r>
              <a:rPr lang="en-US" sz="3000" b="1" smtClean="0">
                <a:latin typeface="Arial" charset="0"/>
                <a:cs typeface="Arial" charset="0"/>
              </a:rPr>
              <a:t>Impact assessments and the role of citizen science</a:t>
            </a:r>
            <a:endParaRPr lang="en-GB" sz="3000" b="1" smtClean="0">
              <a:latin typeface="Arial" charset="0"/>
              <a:cs typeface="Arial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1835150" y="6281738"/>
            <a:ext cx="5184775" cy="576262"/>
          </a:xfrm>
          <a:prstGeom prst="rect">
            <a:avLst/>
          </a:prstGeom>
        </p:spPr>
        <p:txBody>
          <a:bodyPr/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57475" y="3024188"/>
            <a:ext cx="3643313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7" descr="M:\External Affairs\Publications\Templates\nefcon\cover shap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14700" y="1000125"/>
            <a:ext cx="5649913" cy="581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" y="1773238"/>
            <a:ext cx="4030663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4000" b="1" dirty="0">
                <a:ea typeface="+mn-ea"/>
              </a:rPr>
              <a:t>THANK YOU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5266AD4-4BD8-48BB-AEC7-3FA711822B10}" type="slidenum">
              <a:rPr lang="en-GB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>
              <a:solidFill>
                <a:srgbClr val="898989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24300" y="4076700"/>
          <a:ext cx="7343775" cy="231457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344816"/>
              </a:tblGrid>
              <a:tr h="875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22500" algn="l"/>
                        </a:tabLst>
                      </a:pPr>
                      <a:r>
                        <a:rPr lang="fr-FR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Charlotte</a:t>
                      </a:r>
                      <a:r>
                        <a:rPr lang="fr-FR" sz="18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Crack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22500" algn="l"/>
                        </a:tabLst>
                      </a:pPr>
                      <a:r>
                        <a:rPr lang="fr-FR" sz="18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NEF Consulting</a:t>
                      </a:r>
                      <a:endParaRPr lang="fr-FR" sz="18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22500" algn="l"/>
                        </a:tabLst>
                      </a:pPr>
                      <a:endParaRPr lang="fr-FR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22500" algn="l"/>
                        </a:tabLs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further information contact: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22500" algn="l"/>
                        </a:tabLs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charlotte.crack@nefconsulting.com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22500" algn="l"/>
                        </a:tabLst>
                        <a:defRPr/>
                      </a:pPr>
                      <a:endParaRPr lang="en-GB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22500" algn="l"/>
                        </a:tabLst>
                        <a:defRPr/>
                      </a:pPr>
                      <a:endParaRPr lang="en-GB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22500" algn="l"/>
                        </a:tabLst>
                      </a:pP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1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553FBF-3F92-4471-A572-AE259C946050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500" dirty="0" smtClean="0"/>
              <a:t>New Economics Foundation (1998) </a:t>
            </a:r>
            <a:r>
              <a:rPr lang="en-GB" sz="1500" i="1" dirty="0" smtClean="0"/>
              <a:t>Participation </a:t>
            </a:r>
            <a:r>
              <a:rPr lang="en-GB" sz="1500" i="1" dirty="0"/>
              <a:t>Works! 21 techniques of community participation for the 21st century </a:t>
            </a:r>
            <a:r>
              <a:rPr lang="en-GB" sz="1500" dirty="0">
                <a:solidFill>
                  <a:srgbClr val="FF0000"/>
                </a:solidFill>
                <a:hlinkClick r:id="rId3"/>
              </a:rPr>
              <a:t>http://</a:t>
            </a:r>
            <a:r>
              <a:rPr lang="en-GB" sz="1500" dirty="0" smtClean="0">
                <a:solidFill>
                  <a:srgbClr val="FF0000"/>
                </a:solidFill>
                <a:hlinkClick r:id="rId3"/>
              </a:rPr>
              <a:t>www.neweconomics.org/publications/entry/participation-works</a:t>
            </a:r>
            <a:endParaRPr lang="en-GB" sz="600" i="1" dirty="0" smtClean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600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500" dirty="0"/>
              <a:t>New Economics Foundation </a:t>
            </a:r>
            <a:r>
              <a:rPr lang="en-GB" sz="1500" dirty="0" smtClean="0"/>
              <a:t>(2000) </a:t>
            </a:r>
            <a:r>
              <a:rPr lang="en-GB" sz="1500" i="1" dirty="0" smtClean="0"/>
              <a:t>Prove </a:t>
            </a:r>
            <a:r>
              <a:rPr lang="en-GB" sz="1500" i="1" dirty="0"/>
              <a:t>it! Measuring the effect of neighbourhood renewal on local </a:t>
            </a:r>
            <a:r>
              <a:rPr lang="en-GB" sz="1500" i="1" dirty="0" smtClean="0"/>
              <a:t>people </a:t>
            </a:r>
            <a:r>
              <a:rPr lang="en-GB" sz="1500" dirty="0" smtClean="0">
                <a:solidFill>
                  <a:srgbClr val="FF0000"/>
                </a:solidFill>
                <a:hlinkClick r:id="rId4"/>
              </a:rPr>
              <a:t>http</a:t>
            </a:r>
            <a:r>
              <a:rPr lang="en-GB" sz="1500" dirty="0">
                <a:solidFill>
                  <a:srgbClr val="FF0000"/>
                </a:solidFill>
                <a:hlinkClick r:id="rId4"/>
              </a:rPr>
              <a:t>://</a:t>
            </a:r>
            <a:r>
              <a:rPr lang="en-GB" sz="1500" dirty="0" smtClean="0">
                <a:solidFill>
                  <a:srgbClr val="FF0000"/>
                </a:solidFill>
                <a:hlinkClick r:id="rId4"/>
              </a:rPr>
              <a:t>www.neweconomics.org/publications/entry/prove-it</a:t>
            </a:r>
            <a:endParaRPr lang="en-GB" sz="1500" dirty="0" smtClean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600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500" dirty="0"/>
              <a:t>New Economics Foundation (2006) </a:t>
            </a:r>
            <a:r>
              <a:rPr lang="en-GB" sz="1500" i="1" dirty="0"/>
              <a:t>The world on a plate: Queens Market The economic and social value of London’s most ethnically diverse street </a:t>
            </a:r>
            <a:r>
              <a:rPr lang="en-GB" sz="1500" i="1" dirty="0" smtClean="0"/>
              <a:t>market. </a:t>
            </a:r>
            <a:r>
              <a:rPr lang="en-GB" sz="1500" dirty="0" smtClean="0">
                <a:solidFill>
                  <a:srgbClr val="FF0000"/>
                </a:solidFill>
                <a:hlinkClick r:id="rId5"/>
              </a:rPr>
              <a:t>http</a:t>
            </a:r>
            <a:r>
              <a:rPr lang="en-GB" sz="1500" dirty="0">
                <a:solidFill>
                  <a:srgbClr val="FF0000"/>
                </a:solidFill>
                <a:hlinkClick r:id="rId5"/>
              </a:rPr>
              <a:t>://</a:t>
            </a:r>
            <a:r>
              <a:rPr lang="en-GB" sz="1500" dirty="0" smtClean="0">
                <a:solidFill>
                  <a:srgbClr val="FF0000"/>
                </a:solidFill>
                <a:hlinkClick r:id="rId5"/>
              </a:rPr>
              <a:t>b.3cdn.net/nefoundation/31f21886832eb6ba1a_15m6ba8x3.pdf</a:t>
            </a:r>
            <a:endParaRPr lang="en-GB" sz="1500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600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500" dirty="0"/>
              <a:t>New Economics Foundation (</a:t>
            </a:r>
            <a:r>
              <a:rPr lang="en-GB" sz="1500" dirty="0" smtClean="0"/>
              <a:t>2008) </a:t>
            </a:r>
            <a:r>
              <a:rPr lang="en-GB" sz="1500" i="1" dirty="0" smtClean="0"/>
              <a:t>Co-production: A Manifesto for growing the core </a:t>
            </a:r>
            <a:r>
              <a:rPr lang="en-GB" sz="1500" i="1" dirty="0"/>
              <a:t>economy  </a:t>
            </a:r>
            <a:r>
              <a:rPr lang="en-GB" sz="1500" dirty="0" smtClean="0">
                <a:hlinkClick r:id="rId6"/>
              </a:rPr>
              <a:t>http</a:t>
            </a:r>
            <a:r>
              <a:rPr lang="en-GB" sz="1500" dirty="0">
                <a:hlinkClick r:id="rId6"/>
              </a:rPr>
              <a:t>://</a:t>
            </a:r>
            <a:r>
              <a:rPr lang="en-GB" sz="1500" dirty="0" smtClean="0">
                <a:hlinkClick r:id="rId6"/>
              </a:rPr>
              <a:t>www.i-r-e.org/docs/a008_co-production-manifesto.pdf</a:t>
            </a:r>
            <a:endParaRPr lang="en-GB" sz="15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1500" i="1" dirty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1500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400" i="1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1500" dirty="0">
              <a:solidFill>
                <a:srgbClr val="FF0000"/>
              </a:solidFill>
            </a:endParaRPr>
          </a:p>
        </p:txBody>
      </p:sp>
      <p:sp>
        <p:nvSpPr>
          <p:cNvPr id="26627" name="Text Placeholder 3"/>
          <p:cNvSpPr>
            <a:spLocks noGrp="1"/>
          </p:cNvSpPr>
          <p:nvPr>
            <p:ph type="body" sz="quarter" idx="14"/>
          </p:nvPr>
        </p:nvSpPr>
        <p:spPr bwMode="auto">
          <a:xfrm>
            <a:off x="107950" y="692150"/>
            <a:ext cx="2376488" cy="2305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References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9388" y="3716338"/>
            <a:ext cx="8856662" cy="208915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9388" y="620713"/>
            <a:ext cx="8785225" cy="3024187"/>
          </a:xfrm>
          <a:prstGeom prst="roundRect">
            <a:avLst/>
          </a:prstGeom>
          <a:solidFill>
            <a:srgbClr val="91ACE3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8195" name="Slide Number Placeholder 1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fld id="{381ECCBA-761E-4441-A053-C644F123A823}" type="slidenum">
              <a:rPr lang="en-GB"/>
              <a:pPr algn="l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779713" y="836613"/>
            <a:ext cx="6113462" cy="2501900"/>
          </a:xfrm>
        </p:spPr>
        <p:txBody>
          <a:bodyPr/>
          <a:lstStyle/>
          <a:p>
            <a:pPr fontAlgn="auto">
              <a:spcBef>
                <a:spcPts val="7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UK’s largest independent ‘think and do’ tank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/>
              <a:t>Purpose: to bring about a Great Transition </a:t>
            </a:r>
            <a:r>
              <a:rPr lang="en-GB" sz="2000" dirty="0" smtClean="0"/>
              <a:t>to a new economy and to </a:t>
            </a:r>
            <a:r>
              <a:rPr lang="en-GB" sz="2000" dirty="0"/>
              <a:t>improve quality of life </a:t>
            </a:r>
            <a:endParaRPr lang="en-GB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/>
              <a:t>NEF </a:t>
            </a:r>
            <a:r>
              <a:rPr lang="en-GB" sz="2000" dirty="0"/>
              <a:t>is committed to developing practical methodologies </a:t>
            </a:r>
            <a:r>
              <a:rPr lang="en-GB" sz="2000" dirty="0" smtClean="0"/>
              <a:t>and promotes </a:t>
            </a:r>
            <a:r>
              <a:rPr lang="en-GB" sz="2000" dirty="0"/>
              <a:t>the use of innovative and participative </a:t>
            </a:r>
            <a:r>
              <a:rPr lang="en-GB" sz="2000" dirty="0" smtClean="0"/>
              <a:t>ways of working with the corporate, voluntary </a:t>
            </a:r>
            <a:r>
              <a:rPr lang="en-GB" sz="2000" dirty="0"/>
              <a:t>and public sectors.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20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20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2000" dirty="0"/>
          </a:p>
        </p:txBody>
      </p:sp>
      <p:sp>
        <p:nvSpPr>
          <p:cNvPr id="8197" name="Text Placeholder 2"/>
          <p:cNvSpPr txBox="1">
            <a:spLocks/>
          </p:cNvSpPr>
          <p:nvPr/>
        </p:nvSpPr>
        <p:spPr bwMode="auto">
          <a:xfrm>
            <a:off x="2771775" y="3933825"/>
            <a:ext cx="6121400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GB" sz="2000">
                <a:cs typeface="Arial" charset="0"/>
              </a:rPr>
              <a:t>Social enterprise founded and owned by </a:t>
            </a:r>
            <a:r>
              <a:rPr lang="en-GB" sz="2000" b="1">
                <a:cs typeface="Arial" charset="0"/>
              </a:rPr>
              <a:t>NEF </a:t>
            </a:r>
            <a:r>
              <a:rPr lang="en-GB" sz="2000">
                <a:cs typeface="Arial" charset="0"/>
              </a:rPr>
              <a:t>to help organisations put NEF’s ideas into practice.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GB" sz="2000">
                <a:cs typeface="Arial" charset="0"/>
              </a:rPr>
              <a:t>We aim to prove and improve social, economic and environmental impact and put people and the planet at the heart of our work.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n-GB" sz="2000">
              <a:cs typeface="Arial" charset="0"/>
            </a:endParaRPr>
          </a:p>
        </p:txBody>
      </p:sp>
      <p:pic>
        <p:nvPicPr>
          <p:cNvPr id="81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713" y="836613"/>
            <a:ext cx="2133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TextBox 4"/>
          <p:cNvSpPr txBox="1">
            <a:spLocks noChangeArrowheads="1"/>
          </p:cNvSpPr>
          <p:nvPr/>
        </p:nvSpPr>
        <p:spPr bwMode="auto">
          <a:xfrm>
            <a:off x="493713" y="2060575"/>
            <a:ext cx="2133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i="1">
                <a:solidFill>
                  <a:schemeClr val="bg1"/>
                </a:solidFill>
                <a:latin typeface="Calibri" pitchFamily="34" charset="0"/>
              </a:rPr>
              <a:t>“Economics as if people and the planet mattered”</a:t>
            </a:r>
          </a:p>
        </p:txBody>
      </p:sp>
      <p:pic>
        <p:nvPicPr>
          <p:cNvPr id="820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0388" y="4064000"/>
            <a:ext cx="200025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ctrTitle"/>
          </p:nvPr>
        </p:nvSpPr>
        <p:spPr bwMode="auto">
          <a:xfrm>
            <a:off x="446088" y="3213100"/>
            <a:ext cx="8208962" cy="10080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4200" b="1" smtClean="0">
                <a:latin typeface="Arial" charset="0"/>
                <a:cs typeface="Arial" charset="0"/>
              </a:rPr>
              <a:t>RELEVANCE OF NEF’S WORK</a:t>
            </a:r>
          </a:p>
        </p:txBody>
      </p:sp>
      <p:sp>
        <p:nvSpPr>
          <p:cNvPr id="10242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67EF5B0-50D7-4D14-ABD7-A3A5D29F4417}" type="slidenum">
              <a:rPr lang="en-GB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solidFill>
                <a:srgbClr val="898989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46088" y="692150"/>
            <a:ext cx="3621087" cy="20161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700" dirty="0">
                <a:solidFill>
                  <a:schemeClr val="tx1"/>
                </a:solidFill>
              </a:rPr>
              <a:t>PARTICIPATION</a:t>
            </a:r>
            <a:endParaRPr lang="en-GB" sz="27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102225" y="620713"/>
            <a:ext cx="3552825" cy="237648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700" dirty="0">
                <a:solidFill>
                  <a:schemeClr val="tx1"/>
                </a:solidFill>
              </a:rPr>
              <a:t>IMPACT </a:t>
            </a:r>
            <a:r>
              <a:rPr lang="en-GB" sz="2700" dirty="0">
                <a:solidFill>
                  <a:schemeClr val="tx1"/>
                </a:solidFill>
              </a:rPr>
              <a:t>ASSESSMENT</a:t>
            </a:r>
          </a:p>
        </p:txBody>
      </p:sp>
      <p:sp>
        <p:nvSpPr>
          <p:cNvPr id="17" name="Oval 16"/>
          <p:cNvSpPr/>
          <p:nvPr/>
        </p:nvSpPr>
        <p:spPr>
          <a:xfrm>
            <a:off x="1403350" y="4508500"/>
            <a:ext cx="2089150" cy="144145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My own planning/ SIA experience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5335588" y="4184650"/>
            <a:ext cx="3338512" cy="208915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700" dirty="0">
                <a:solidFill>
                  <a:schemeClr val="tx1"/>
                </a:solidFill>
              </a:rPr>
              <a:t>CAPACITY BUILDING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lide Number Placeholder 1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F244D3-2E89-4CED-835F-07B98C0B1AFB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771775" y="692150"/>
            <a:ext cx="6121400" cy="230505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Our work is all about opening up debate, and we envisage a political culture where everyone has the skills, information, opportunities and right to contribute to decision-making processes</a:t>
            </a:r>
            <a:r>
              <a:rPr lang="en-GB" dirty="0" smtClean="0"/>
              <a:t>.</a:t>
            </a:r>
            <a:endParaRPr lang="en-GB" sz="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6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Over the years NEF has developed a number of documents and toolkits to be used to encourage and enhance citizen participation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6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6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</p:txBody>
      </p:sp>
      <p:sp>
        <p:nvSpPr>
          <p:cNvPr id="12291" name="Text Placeholder 3"/>
          <p:cNvSpPr>
            <a:spLocks noGrp="1"/>
          </p:cNvSpPr>
          <p:nvPr>
            <p:ph type="body" sz="quarter" idx="14"/>
          </p:nvPr>
        </p:nvSpPr>
        <p:spPr bwMode="auto">
          <a:xfrm>
            <a:off x="107950" y="692150"/>
            <a:ext cx="2663825" cy="2305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PARTICIPATION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132138" y="3068638"/>
            <a:ext cx="5400675" cy="15843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‘</a:t>
            </a:r>
            <a:r>
              <a:rPr lang="en-GB" b="1" i="1" dirty="0"/>
              <a:t>Participation works</a:t>
            </a:r>
            <a:r>
              <a:rPr lang="en-GB" b="1" dirty="0"/>
              <a:t>’ (</a:t>
            </a:r>
            <a:r>
              <a:rPr lang="en-GB" b="1" dirty="0"/>
              <a:t>N</a:t>
            </a:r>
            <a:r>
              <a:rPr lang="en-GB" b="1" dirty="0"/>
              <a:t>EF 1998) </a:t>
            </a:r>
            <a:r>
              <a:rPr lang="en-GB" b="1" dirty="0"/>
              <a:t>– techniques for participation, including: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/>
              <a:t>Action Planning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/>
              <a:t>Choices Method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/>
              <a:t>Community Indicators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1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87C852C-289A-45B0-A4ED-FB86861BFE4B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/>
          </a:p>
        </p:txBody>
      </p:sp>
      <p:sp>
        <p:nvSpPr>
          <p:cNvPr id="14338" name="Text Placeholder 2"/>
          <p:cNvSpPr>
            <a:spLocks noGrp="1"/>
          </p:cNvSpPr>
          <p:nvPr>
            <p:ph type="body" sz="quarter" idx="13"/>
          </p:nvPr>
        </p:nvSpPr>
        <p:spPr bwMode="auto">
          <a:xfrm>
            <a:off x="2781300" y="603250"/>
            <a:ext cx="6121400" cy="44100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Building community capacity to measure local effect of neighbourhood renewal projects</a:t>
            </a:r>
          </a:p>
          <a:p>
            <a:endParaRPr lang="en-GB" sz="600" smtClean="0">
              <a:latin typeface="Arial" charset="0"/>
              <a:cs typeface="Arial" charset="0"/>
            </a:endParaRPr>
          </a:p>
          <a:p>
            <a:r>
              <a:rPr lang="en-GB" smtClean="0">
                <a:latin typeface="Arial" charset="0"/>
                <a:cs typeface="Arial" charset="0"/>
              </a:rPr>
              <a:t>Neighbourhood renewal projects not just about physical change - the effect of these projects on local people  and 'social capital‘ important too </a:t>
            </a:r>
          </a:p>
          <a:p>
            <a:endParaRPr lang="en-GB" sz="600" smtClean="0">
              <a:latin typeface="Arial" charset="0"/>
              <a:cs typeface="Arial" charset="0"/>
            </a:endParaRPr>
          </a:p>
          <a:p>
            <a:r>
              <a:rPr lang="en-GB" smtClean="0">
                <a:latin typeface="Arial" charset="0"/>
                <a:cs typeface="Arial" charset="0"/>
              </a:rPr>
              <a:t>This handbook describes a </a:t>
            </a:r>
            <a:r>
              <a:rPr lang="en-GB" b="1" smtClean="0">
                <a:latin typeface="Arial" charset="0"/>
                <a:cs typeface="Arial" charset="0"/>
              </a:rPr>
              <a:t>method for local people to measure the effect of community projects</a:t>
            </a:r>
            <a:r>
              <a:rPr lang="en-GB" smtClean="0">
                <a:latin typeface="Arial" charset="0"/>
                <a:cs typeface="Arial" charset="0"/>
              </a:rPr>
              <a:t> on the relationships between them and on their quality of life. </a:t>
            </a:r>
          </a:p>
          <a:p>
            <a:endParaRPr lang="en-GB" sz="600" smtClean="0">
              <a:latin typeface="Arial" charset="0"/>
              <a:cs typeface="Arial" charset="0"/>
            </a:endParaRPr>
          </a:p>
          <a:p>
            <a:r>
              <a:rPr lang="en-GB" smtClean="0">
                <a:latin typeface="Arial" charset="0"/>
                <a:cs typeface="Arial" charset="0"/>
              </a:rPr>
              <a:t>Measuring develops practical skills such as doing surveys, interviewing people, and analysing information. It also encourages people to reflect on and learn from their experiences.</a:t>
            </a:r>
          </a:p>
        </p:txBody>
      </p:sp>
      <p:sp>
        <p:nvSpPr>
          <p:cNvPr id="14339" name="Text Placeholder 3"/>
          <p:cNvSpPr>
            <a:spLocks noGrp="1"/>
          </p:cNvSpPr>
          <p:nvPr>
            <p:ph type="body" sz="quarter" idx="14"/>
          </p:nvPr>
        </p:nvSpPr>
        <p:spPr bwMode="auto">
          <a:xfrm>
            <a:off x="107950" y="692150"/>
            <a:ext cx="2376488" cy="2305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CAPACITY BUILDING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36850" y="4986338"/>
            <a:ext cx="6121400" cy="116998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i="1" dirty="0">
                <a:solidFill>
                  <a:schemeClr val="tx1"/>
                </a:solidFill>
              </a:rPr>
              <a:t>Prove it!  Measuring the effect of neighbourhood renewal on local people </a:t>
            </a:r>
            <a:r>
              <a:rPr lang="en-GB" b="1" dirty="0">
                <a:solidFill>
                  <a:schemeClr val="tx1"/>
                </a:solidFill>
              </a:rPr>
              <a:t>(NEF 2000)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1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72470EB-3DAC-4560-8C63-DB19FAA58A8A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771775" y="685800"/>
            <a:ext cx="6121400" cy="3889375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CO-PRODUCTION – about the delivery of public services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1000" dirty="0" smtClean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BUT not just about public services - </a:t>
            </a:r>
            <a:endParaRPr lang="en-GB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This is not about consultation or participation – except in the broadest sense. </a:t>
            </a:r>
            <a:r>
              <a:rPr lang="en-GB" dirty="0" smtClean="0"/>
              <a:t>The point </a:t>
            </a:r>
            <a:r>
              <a:rPr lang="en-GB" dirty="0"/>
              <a:t>is not to consult more, or involve people more in decisions; it is to </a:t>
            </a:r>
            <a:r>
              <a:rPr lang="en-GB" dirty="0" smtClean="0"/>
              <a:t>encourage them </a:t>
            </a:r>
            <a:r>
              <a:rPr lang="en-GB" dirty="0"/>
              <a:t>to use the human skills and experience they have to help deliver </a:t>
            </a:r>
            <a:r>
              <a:rPr lang="en-GB" dirty="0" smtClean="0"/>
              <a:t>the services they are seeking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Devolve real responsibility, leadership and authority to ‘users’, and </a:t>
            </a:r>
            <a:r>
              <a:rPr lang="en-GB" dirty="0" smtClean="0"/>
              <a:t>encourage self-organisation </a:t>
            </a:r>
            <a:r>
              <a:rPr lang="en-GB" dirty="0"/>
              <a:t>rather than direction from </a:t>
            </a:r>
            <a:r>
              <a:rPr lang="en-GB" dirty="0" smtClean="0"/>
              <a:t>above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6387" name="Text Placeholder 3"/>
          <p:cNvSpPr>
            <a:spLocks noGrp="1"/>
          </p:cNvSpPr>
          <p:nvPr>
            <p:ph type="body" sz="quarter" idx="14"/>
          </p:nvPr>
        </p:nvSpPr>
        <p:spPr bwMode="auto">
          <a:xfrm>
            <a:off x="107950" y="692150"/>
            <a:ext cx="2376488" cy="2305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CAPACITY BUILDING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2959100" y="4797425"/>
            <a:ext cx="5934075" cy="98583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i="1" dirty="0">
                <a:solidFill>
                  <a:schemeClr val="tx1"/>
                </a:solidFill>
              </a:rPr>
              <a:t>Co-production: A Manifesto for growing the core economy </a:t>
            </a:r>
            <a:r>
              <a:rPr lang="en-GB" b="1" dirty="0">
                <a:solidFill>
                  <a:schemeClr val="tx1"/>
                </a:solidFill>
              </a:rPr>
              <a:t>(NEF 2008)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1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D5885EF-8CB1-402B-82F5-2CE6ABE3A8D5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/>
          </a:p>
        </p:txBody>
      </p:sp>
      <p:sp>
        <p:nvSpPr>
          <p:cNvPr id="18434" name="Text Placeholder 2"/>
          <p:cNvSpPr>
            <a:spLocks noGrp="1"/>
          </p:cNvSpPr>
          <p:nvPr>
            <p:ph type="body" sz="quarter" idx="13"/>
          </p:nvPr>
        </p:nvSpPr>
        <p:spPr bwMode="auto">
          <a:xfrm>
            <a:off x="2771775" y="692150"/>
            <a:ext cx="6121400" cy="35290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Commissioned by the Friends of Queens Market</a:t>
            </a:r>
          </a:p>
          <a:p>
            <a:endParaRPr lang="en-GB" sz="400" smtClean="0">
              <a:latin typeface="Arial" charset="0"/>
              <a:cs typeface="Arial" charset="0"/>
            </a:endParaRPr>
          </a:p>
          <a:p>
            <a:r>
              <a:rPr lang="en-GB" smtClean="0">
                <a:latin typeface="Arial" charset="0"/>
                <a:cs typeface="Arial" charset="0"/>
              </a:rPr>
              <a:t>Results showed that Queens Market was thriving, attracting an estimated 415,000 visitors each year. It is highly valued by customer and traders alike.</a:t>
            </a:r>
          </a:p>
          <a:p>
            <a:r>
              <a:rPr lang="en-GB" smtClean="0">
                <a:latin typeface="Arial" charset="0"/>
                <a:cs typeface="Arial" charset="0"/>
              </a:rPr>
              <a:t>A number of threats to a thriving Queens Market were raised by the plans put forward by Newham Council and St Modwens</a:t>
            </a:r>
          </a:p>
          <a:p>
            <a:r>
              <a:rPr lang="en-GB" smtClean="0">
                <a:latin typeface="Arial" charset="0"/>
                <a:cs typeface="Arial" charset="0"/>
              </a:rPr>
              <a:t>The East London Citizens Organisation (TELCO) conducted a wide-ranging independent enquiry into proposals to regenerate the market</a:t>
            </a:r>
          </a:p>
          <a:p>
            <a:endParaRPr lang="en-GB" b="1" smtClean="0">
              <a:latin typeface="Arial" charset="0"/>
              <a:cs typeface="Arial" charset="0"/>
            </a:endParaRPr>
          </a:p>
          <a:p>
            <a:r>
              <a:rPr lang="en-GB" b="1" smtClean="0">
                <a:latin typeface="Arial" charset="0"/>
                <a:cs typeface="Arial" charset="0"/>
              </a:rPr>
              <a:t>Working alongside community groups to effect change</a:t>
            </a:r>
          </a:p>
        </p:txBody>
      </p:sp>
      <p:sp>
        <p:nvSpPr>
          <p:cNvPr id="18435" name="Text Placeholder 3"/>
          <p:cNvSpPr>
            <a:spLocks noGrp="1"/>
          </p:cNvSpPr>
          <p:nvPr>
            <p:ph type="body" sz="quarter" idx="14"/>
          </p:nvPr>
        </p:nvSpPr>
        <p:spPr bwMode="auto">
          <a:xfrm>
            <a:off x="107950" y="692150"/>
            <a:ext cx="2376488" cy="2305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IMPACT ASSESSMENT AT NEF</a:t>
            </a:r>
          </a:p>
        </p:txBody>
      </p:sp>
      <p:sp>
        <p:nvSpPr>
          <p:cNvPr id="5" name="Rectangle 4"/>
          <p:cNvSpPr/>
          <p:nvPr/>
        </p:nvSpPr>
        <p:spPr>
          <a:xfrm>
            <a:off x="2771775" y="4868863"/>
            <a:ext cx="6121400" cy="13684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i="1" dirty="0"/>
              <a:t>The world on a plate: Queens </a:t>
            </a:r>
            <a:r>
              <a:rPr lang="en-GB" b="1" i="1" dirty="0"/>
              <a:t>Market - </a:t>
            </a:r>
            <a:r>
              <a:rPr lang="en-GB" i="1" dirty="0"/>
              <a:t>The </a:t>
            </a:r>
            <a:r>
              <a:rPr lang="en-GB" i="1" dirty="0"/>
              <a:t>economic and social value of London’s most ethnically </a:t>
            </a:r>
            <a:r>
              <a:rPr lang="en-GB" i="1" dirty="0"/>
              <a:t>diverse street market </a:t>
            </a:r>
            <a:r>
              <a:rPr lang="en-GB" dirty="0"/>
              <a:t>(NEF 2006)</a:t>
            </a: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1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D7E316-CEBC-4017-8B73-45E1E508C2E4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/>
          </a:p>
        </p:txBody>
      </p:sp>
      <p:sp>
        <p:nvSpPr>
          <p:cNvPr id="20482" name="Text Placeholder 3"/>
          <p:cNvSpPr>
            <a:spLocks noGrp="1"/>
          </p:cNvSpPr>
          <p:nvPr>
            <p:ph type="body" sz="quarter" idx="14"/>
          </p:nvPr>
        </p:nvSpPr>
        <p:spPr bwMode="auto">
          <a:xfrm>
            <a:off x="107950" y="692150"/>
            <a:ext cx="2376488" cy="2305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SOME REFLECTIONS ON IMPACT ASSESSMENT FROM NZ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91100" y="981075"/>
            <a:ext cx="3468688" cy="506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4284663" y="6381750"/>
            <a:ext cx="4175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400">
                <a:latin typeface="Calibri" pitchFamily="34" charset="0"/>
              </a:rPr>
              <a:t>http://www.conservationvolunteers.co.nz/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1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C15FAB-7412-494D-B529-57773226BB91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/>
          </a:p>
        </p:txBody>
      </p:sp>
      <p:sp>
        <p:nvSpPr>
          <p:cNvPr id="22530" name="Text Placeholder 2"/>
          <p:cNvSpPr>
            <a:spLocks noGrp="1"/>
          </p:cNvSpPr>
          <p:nvPr>
            <p:ph type="body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What are some of the barriers to community participation? What are some options for addressing these barriers? </a:t>
            </a:r>
          </a:p>
          <a:p>
            <a:endParaRPr lang="en-GB" smtClean="0">
              <a:latin typeface="Arial" charset="0"/>
              <a:cs typeface="Arial" charset="0"/>
            </a:endParaRPr>
          </a:p>
          <a:p>
            <a:r>
              <a:rPr lang="en-GB" smtClean="0">
                <a:latin typeface="Arial" charset="0"/>
                <a:cs typeface="Arial" charset="0"/>
              </a:rPr>
              <a:t>What type/s of capacity building would be useful for your community? i.e. what support is required?</a:t>
            </a:r>
          </a:p>
          <a:p>
            <a:endParaRPr lang="en-GB" smtClean="0">
              <a:latin typeface="Arial" charset="0"/>
              <a:cs typeface="Arial" charset="0"/>
            </a:endParaRPr>
          </a:p>
          <a:p>
            <a:r>
              <a:rPr lang="en-GB" smtClean="0">
                <a:latin typeface="Arial" charset="0"/>
                <a:cs typeface="Arial" charset="0"/>
              </a:rPr>
              <a:t>Co-production and its emphasis on delivering public services could be seen as a purely top-down approach. How do you think co-production as a principle could be embraced by community groups? </a:t>
            </a:r>
          </a:p>
          <a:p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22531" name="Text Placeholder 3"/>
          <p:cNvSpPr>
            <a:spLocks noGrp="1"/>
          </p:cNvSpPr>
          <p:nvPr>
            <p:ph type="body" sz="quarter" idx="14"/>
          </p:nvPr>
        </p:nvSpPr>
        <p:spPr bwMode="auto">
          <a:xfrm>
            <a:off x="107950" y="692150"/>
            <a:ext cx="2376488" cy="23050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latin typeface="Arial" charset="0"/>
                <a:cs typeface="Arial" charset="0"/>
              </a:rPr>
              <a:t>GROUP REFLECTION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f consul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17985</TotalTime>
  <Words>651</Words>
  <Application>Microsoft Office PowerPoint</Application>
  <PresentationFormat>On-screen Show (4:3)</PresentationFormat>
  <Paragraphs>100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Arial</vt:lpstr>
      <vt:lpstr>Times New Roman</vt:lpstr>
      <vt:lpstr>nef consulting</vt:lpstr>
      <vt:lpstr>nef consulting</vt:lpstr>
      <vt:lpstr>nef consulting</vt:lpstr>
      <vt:lpstr>Monitoring and Implementation: Impact assessments and the role of citizen science</vt:lpstr>
      <vt:lpstr>Slide 2</vt:lpstr>
      <vt:lpstr>RELEVANCE OF NEF’S WORK</vt:lpstr>
      <vt:lpstr>Slide 4</vt:lpstr>
      <vt:lpstr>Slide 5</vt:lpstr>
      <vt:lpstr>Slide 6</vt:lpstr>
      <vt:lpstr>Slide 7</vt:lpstr>
      <vt:lpstr>Slide 8</vt:lpstr>
      <vt:lpstr>Slide 9</vt:lpstr>
      <vt:lpstr>THANK YOU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Proxies</dc:title>
  <dc:creator>Ali Freeman</dc:creator>
  <cp:lastModifiedBy>Richard</cp:lastModifiedBy>
  <cp:revision>489</cp:revision>
  <cp:lastPrinted>2015-07-10T16:34:22Z</cp:lastPrinted>
  <dcterms:created xsi:type="dcterms:W3CDTF">2011-12-09T14:50:11Z</dcterms:created>
  <dcterms:modified xsi:type="dcterms:W3CDTF">2015-08-05T16:53:55Z</dcterms:modified>
</cp:coreProperties>
</file>