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8"/>
  </p:notesMasterIdLst>
  <p:sldIdLst>
    <p:sldId id="256" r:id="rId2"/>
    <p:sldId id="268" r:id="rId3"/>
    <p:sldId id="269" r:id="rId4"/>
    <p:sldId id="270" r:id="rId5"/>
    <p:sldId id="272" r:id="rId6"/>
    <p:sldId id="273" r:id="rId7"/>
    <p:sldId id="258" r:id="rId8"/>
    <p:sldId id="274" r:id="rId9"/>
    <p:sldId id="259" r:id="rId10"/>
    <p:sldId id="261" r:id="rId11"/>
    <p:sldId id="262" r:id="rId12"/>
    <p:sldId id="263" r:id="rId13"/>
    <p:sldId id="264" r:id="rId14"/>
    <p:sldId id="265" r:id="rId15"/>
    <p:sldId id="271" r:id="rId16"/>
    <p:sldId id="26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98" y="-96"/>
      </p:cViewPr>
      <p:guideLst>
        <p:guide orient="horz" pos="2160"/>
        <p:guide pos="2880"/>
      </p:guideLst>
    </p:cSldViewPr>
  </p:slideViewPr>
  <p:notesTextViewPr>
    <p:cViewPr>
      <p:scale>
        <a:sx n="1" d="1"/>
        <a:sy n="1" d="1"/>
      </p:scale>
      <p:origin x="0" y="0"/>
    </p:cViewPr>
  </p:notesTextViewPr>
  <p:notesViewPr>
    <p:cSldViewPr>
      <p:cViewPr varScale="1">
        <p:scale>
          <a:sx n="82" d="100"/>
          <a:sy n="82" d="100"/>
        </p:scale>
        <p:origin x="-200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6FCD41-9F89-41D7-A973-A8A77FEE4B19}" type="datetimeFigureOut">
              <a:rPr lang="en-GB" smtClean="0"/>
              <a:t>01/11/2017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0164D1-BD10-449C-9662-3EA7AF481BA9}" type="slidenum">
              <a:rPr lang="en-GB" smtClean="0"/>
              <a:t>‹#›</a:t>
            </a:fld>
            <a:endParaRPr lang="en-GB"/>
          </a:p>
        </p:txBody>
      </p:sp>
    </p:spTree>
    <p:extLst>
      <p:ext uri="{BB962C8B-B14F-4D97-AF65-F5344CB8AC3E}">
        <p14:creationId xmlns:p14="http://schemas.microsoft.com/office/powerpoint/2010/main" val="2361542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B0164D1-BD10-449C-9662-3EA7AF481BA9}" type="slidenum">
              <a:rPr lang="en-GB" smtClean="0"/>
              <a:t>1</a:t>
            </a:fld>
            <a:endParaRPr lang="en-GB"/>
          </a:p>
        </p:txBody>
      </p:sp>
    </p:spTree>
    <p:extLst>
      <p:ext uri="{BB962C8B-B14F-4D97-AF65-F5344CB8AC3E}">
        <p14:creationId xmlns:p14="http://schemas.microsoft.com/office/powerpoint/2010/main" val="1336030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B0164D1-BD10-449C-9662-3EA7AF481BA9}" type="slidenum">
              <a:rPr lang="en-GB" smtClean="0"/>
              <a:t>11</a:t>
            </a:fld>
            <a:endParaRPr lang="en-GB"/>
          </a:p>
        </p:txBody>
      </p:sp>
    </p:spTree>
    <p:extLst>
      <p:ext uri="{BB962C8B-B14F-4D97-AF65-F5344CB8AC3E}">
        <p14:creationId xmlns:p14="http://schemas.microsoft.com/office/powerpoint/2010/main" val="3954441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B0164D1-BD10-449C-9662-3EA7AF481BA9}" type="slidenum">
              <a:rPr lang="en-GB" smtClean="0"/>
              <a:t>12</a:t>
            </a:fld>
            <a:endParaRPr lang="en-GB"/>
          </a:p>
        </p:txBody>
      </p:sp>
    </p:spTree>
    <p:extLst>
      <p:ext uri="{BB962C8B-B14F-4D97-AF65-F5344CB8AC3E}">
        <p14:creationId xmlns:p14="http://schemas.microsoft.com/office/powerpoint/2010/main" val="2808583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B0164D1-BD10-449C-9662-3EA7AF481BA9}" type="slidenum">
              <a:rPr lang="en-GB" smtClean="0"/>
              <a:t>13</a:t>
            </a:fld>
            <a:endParaRPr lang="en-GB"/>
          </a:p>
        </p:txBody>
      </p:sp>
    </p:spTree>
    <p:extLst>
      <p:ext uri="{BB962C8B-B14F-4D97-AF65-F5344CB8AC3E}">
        <p14:creationId xmlns:p14="http://schemas.microsoft.com/office/powerpoint/2010/main" val="795220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B0164D1-BD10-449C-9662-3EA7AF481BA9}" type="slidenum">
              <a:rPr lang="en-GB" smtClean="0"/>
              <a:t>14</a:t>
            </a:fld>
            <a:endParaRPr lang="en-GB"/>
          </a:p>
        </p:txBody>
      </p:sp>
    </p:spTree>
    <p:extLst>
      <p:ext uri="{BB962C8B-B14F-4D97-AF65-F5344CB8AC3E}">
        <p14:creationId xmlns:p14="http://schemas.microsoft.com/office/powerpoint/2010/main" val="3168875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B0164D1-BD10-449C-9662-3EA7AF481BA9}" type="slidenum">
              <a:rPr lang="en-GB" smtClean="0"/>
              <a:t>15</a:t>
            </a:fld>
            <a:endParaRPr lang="en-GB"/>
          </a:p>
        </p:txBody>
      </p:sp>
    </p:spTree>
    <p:extLst>
      <p:ext uri="{BB962C8B-B14F-4D97-AF65-F5344CB8AC3E}">
        <p14:creationId xmlns:p14="http://schemas.microsoft.com/office/powerpoint/2010/main" val="4110192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C1EE08F-8045-1E48-8D98-3EFF54539341}" type="slidenum">
              <a:rPr lang="en-US" smtClean="0"/>
              <a:t>16</a:t>
            </a:fld>
            <a:endParaRPr lang="en-US"/>
          </a:p>
        </p:txBody>
      </p:sp>
    </p:spTree>
    <p:extLst>
      <p:ext uri="{BB962C8B-B14F-4D97-AF65-F5344CB8AC3E}">
        <p14:creationId xmlns:p14="http://schemas.microsoft.com/office/powerpoint/2010/main" val="3114438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B0164D1-BD10-449C-9662-3EA7AF481BA9}" type="slidenum">
              <a:rPr lang="en-GB" smtClean="0"/>
              <a:t>2</a:t>
            </a:fld>
            <a:endParaRPr lang="en-GB"/>
          </a:p>
        </p:txBody>
      </p:sp>
    </p:spTree>
    <p:extLst>
      <p:ext uri="{BB962C8B-B14F-4D97-AF65-F5344CB8AC3E}">
        <p14:creationId xmlns:p14="http://schemas.microsoft.com/office/powerpoint/2010/main" val="3927722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B0164D1-BD10-449C-9662-3EA7AF481BA9}" type="slidenum">
              <a:rPr lang="en-GB" smtClean="0"/>
              <a:t>3</a:t>
            </a:fld>
            <a:endParaRPr lang="en-GB"/>
          </a:p>
        </p:txBody>
      </p:sp>
    </p:spTree>
    <p:extLst>
      <p:ext uri="{BB962C8B-B14F-4D97-AF65-F5344CB8AC3E}">
        <p14:creationId xmlns:p14="http://schemas.microsoft.com/office/powerpoint/2010/main" val="2927405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B0164D1-BD10-449C-9662-3EA7AF481BA9}" type="slidenum">
              <a:rPr lang="en-GB" smtClean="0"/>
              <a:t>4</a:t>
            </a:fld>
            <a:endParaRPr lang="en-GB"/>
          </a:p>
        </p:txBody>
      </p:sp>
    </p:spTree>
    <p:extLst>
      <p:ext uri="{BB962C8B-B14F-4D97-AF65-F5344CB8AC3E}">
        <p14:creationId xmlns:p14="http://schemas.microsoft.com/office/powerpoint/2010/main" val="2150433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Includes;</a:t>
            </a:r>
          </a:p>
          <a:p>
            <a:endParaRPr lang="en-GB" dirty="0"/>
          </a:p>
          <a:p>
            <a:r>
              <a:rPr lang="en-GB" dirty="0" smtClean="0"/>
              <a:t>CLH is a wide field including: charities</a:t>
            </a:r>
            <a:r>
              <a:rPr lang="en-GB" dirty="0"/>
              <a:t>, </a:t>
            </a:r>
            <a:r>
              <a:rPr lang="en-GB" dirty="0" err="1"/>
              <a:t>Almshouses</a:t>
            </a:r>
            <a:r>
              <a:rPr lang="en-GB" dirty="0"/>
              <a:t>, Registered Providers, Tenant Management Organisations (TMOs), Housing Co-operatives, Self Help Housing Organisations, Development Trusts, Community Land Trusts (CLTs) and Cohousing Communities</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3140C91B-815F-4C83-8AB3-381FAE55E446}" type="slidenum">
              <a:rPr lang="en-GB" smtClean="0"/>
              <a:t>5</a:t>
            </a:fld>
            <a:endParaRPr lang="en-GB"/>
          </a:p>
        </p:txBody>
      </p:sp>
    </p:spTree>
    <p:extLst>
      <p:ext uri="{BB962C8B-B14F-4D97-AF65-F5344CB8AC3E}">
        <p14:creationId xmlns:p14="http://schemas.microsoft.com/office/powerpoint/2010/main" val="528620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B0164D1-BD10-449C-9662-3EA7AF481BA9}" type="slidenum">
              <a:rPr lang="en-GB" smtClean="0"/>
              <a:t>6</a:t>
            </a:fld>
            <a:endParaRPr lang="en-GB"/>
          </a:p>
        </p:txBody>
      </p:sp>
    </p:spTree>
    <p:extLst>
      <p:ext uri="{BB962C8B-B14F-4D97-AF65-F5344CB8AC3E}">
        <p14:creationId xmlns:p14="http://schemas.microsoft.com/office/powerpoint/2010/main" val="1596189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RUSS – or the Rural/ Urban Synthesis Society – is a volunteer-led community land trust based in SE London founded in 2009, which aims to create sustainable neighbourhoods with truly affordable homes, offering opportunities for residents where they want to, to self-build.  The first RUSS project is an area of land in Lewisham which is to be transferred to the CLT by the local authority for £1 and on which RUSS will build 33 affordable homes by 2018.</a:t>
            </a:r>
          </a:p>
          <a:p>
            <a:r>
              <a:rPr lang="en-GB" dirty="0"/>
              <a:t> </a:t>
            </a:r>
          </a:p>
          <a:p>
            <a:endParaRPr lang="en-GB" dirty="0"/>
          </a:p>
        </p:txBody>
      </p:sp>
      <p:sp>
        <p:nvSpPr>
          <p:cNvPr id="4" name="Slide Number Placeholder 3"/>
          <p:cNvSpPr>
            <a:spLocks noGrp="1"/>
          </p:cNvSpPr>
          <p:nvPr>
            <p:ph type="sldNum" sz="quarter" idx="10"/>
          </p:nvPr>
        </p:nvSpPr>
        <p:spPr/>
        <p:txBody>
          <a:bodyPr/>
          <a:lstStyle/>
          <a:p>
            <a:fld id="{3140C91B-815F-4C83-8AB3-381FAE55E446}" type="slidenum">
              <a:rPr lang="en-GB" smtClean="0"/>
              <a:t>7</a:t>
            </a:fld>
            <a:endParaRPr lang="en-GB"/>
          </a:p>
        </p:txBody>
      </p:sp>
    </p:spTree>
    <p:extLst>
      <p:ext uri="{BB962C8B-B14F-4D97-AF65-F5344CB8AC3E}">
        <p14:creationId xmlns:p14="http://schemas.microsoft.com/office/powerpoint/2010/main" val="3897025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B0164D1-BD10-449C-9662-3EA7AF481BA9}" type="slidenum">
              <a:rPr lang="en-GB" smtClean="0"/>
              <a:t>9</a:t>
            </a:fld>
            <a:endParaRPr lang="en-GB"/>
          </a:p>
        </p:txBody>
      </p:sp>
    </p:spTree>
    <p:extLst>
      <p:ext uri="{BB962C8B-B14F-4D97-AF65-F5344CB8AC3E}">
        <p14:creationId xmlns:p14="http://schemas.microsoft.com/office/powerpoint/2010/main" val="3075654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B0164D1-BD10-449C-9662-3EA7AF481BA9}" type="slidenum">
              <a:rPr lang="en-GB" smtClean="0"/>
              <a:t>10</a:t>
            </a:fld>
            <a:endParaRPr lang="en-GB"/>
          </a:p>
        </p:txBody>
      </p:sp>
    </p:spTree>
    <p:extLst>
      <p:ext uri="{BB962C8B-B14F-4D97-AF65-F5344CB8AC3E}">
        <p14:creationId xmlns:p14="http://schemas.microsoft.com/office/powerpoint/2010/main" val="3542721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2DDA736-AF66-4ED5-BEF2-7F2F5BD27216}" type="datetimeFigureOut">
              <a:rPr lang="en-GB" smtClean="0"/>
              <a:t>01/11/2017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AB9386-8ED9-4165-9EF1-25EF0765A4DD}" type="slidenum">
              <a:rPr lang="en-GB" smtClean="0"/>
              <a:t>‹#›</a:t>
            </a:fld>
            <a:endParaRPr lang="en-GB"/>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DDA736-AF66-4ED5-BEF2-7F2F5BD27216}" type="datetimeFigureOut">
              <a:rPr lang="en-GB" smtClean="0"/>
              <a:t>01/11/2017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AB9386-8ED9-4165-9EF1-25EF0765A4DD}"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DDA736-AF66-4ED5-BEF2-7F2F5BD27216}" type="datetimeFigureOut">
              <a:rPr lang="en-GB" smtClean="0"/>
              <a:t>01/11/2017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AB9386-8ED9-4165-9EF1-25EF0765A4DD}"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DDA736-AF66-4ED5-BEF2-7F2F5BD27216}" type="datetimeFigureOut">
              <a:rPr lang="en-GB" smtClean="0"/>
              <a:t>01/11/2017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AB9386-8ED9-4165-9EF1-25EF0765A4DD}"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DDA736-AF66-4ED5-BEF2-7F2F5BD27216}" type="datetimeFigureOut">
              <a:rPr lang="en-GB" smtClean="0"/>
              <a:t>01/11/2017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AB9386-8ED9-4165-9EF1-25EF0765A4DD}" type="slidenum">
              <a:rPr lang="en-GB" smtClean="0"/>
              <a:t>‹#›</a:t>
            </a:fld>
            <a:endParaRPr lang="en-GB"/>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2DDA736-AF66-4ED5-BEF2-7F2F5BD27216}" type="datetimeFigureOut">
              <a:rPr lang="en-GB" smtClean="0"/>
              <a:t>01/11/2017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AB9386-8ED9-4165-9EF1-25EF0765A4DD}"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2DDA736-AF66-4ED5-BEF2-7F2F5BD27216}" type="datetimeFigureOut">
              <a:rPr lang="en-GB" smtClean="0"/>
              <a:t>01/11/2017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6AB9386-8ED9-4165-9EF1-25EF0765A4DD}" type="slidenum">
              <a:rPr lang="en-GB" smtClean="0"/>
              <a:t>‹#›</a:t>
            </a:fld>
            <a:endParaRPr lang="en-GB"/>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DDA736-AF66-4ED5-BEF2-7F2F5BD27216}" type="datetimeFigureOut">
              <a:rPr lang="en-GB" smtClean="0"/>
              <a:t>01/11/2017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6AB9386-8ED9-4165-9EF1-25EF0765A4DD}"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DDA736-AF66-4ED5-BEF2-7F2F5BD27216}" type="datetimeFigureOut">
              <a:rPr lang="en-GB" smtClean="0"/>
              <a:t>01/11/2017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6AB9386-8ED9-4165-9EF1-25EF0765A4DD}"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DA736-AF66-4ED5-BEF2-7F2F5BD27216}" type="datetimeFigureOut">
              <a:rPr lang="en-GB" smtClean="0"/>
              <a:t>01/11/2017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AB9386-8ED9-4165-9EF1-25EF0765A4DD}" type="slidenum">
              <a:rPr lang="en-GB" smtClean="0"/>
              <a:t>‹#›</a:t>
            </a:fld>
            <a:endParaRPr lang="en-GB"/>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DA736-AF66-4ED5-BEF2-7F2F5BD27216}" type="datetimeFigureOut">
              <a:rPr lang="en-GB" smtClean="0"/>
              <a:t>01/11/2017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AB9386-8ED9-4165-9EF1-25EF0765A4DD}"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2DDA736-AF66-4ED5-BEF2-7F2F5BD27216}" type="datetimeFigureOut">
              <a:rPr lang="en-GB" smtClean="0"/>
              <a:t>01/11/2017</a:t>
            </a:fld>
            <a:endParaRPr lang="en-GB"/>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GB"/>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6AB9386-8ED9-4165-9EF1-25EF0765A4DD}"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mailto:tonyjrich@gmai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theruss.org/school-of-community-led-housing/"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RUSS Community Land Trust </a:t>
            </a:r>
            <a:endParaRPr lang="en-GB" dirty="0"/>
          </a:p>
        </p:txBody>
      </p:sp>
      <p:sp>
        <p:nvSpPr>
          <p:cNvPr id="3" name="Subtitle 2"/>
          <p:cNvSpPr>
            <a:spLocks noGrp="1"/>
          </p:cNvSpPr>
          <p:nvPr>
            <p:ph type="subTitle" idx="1"/>
          </p:nvPr>
        </p:nvSpPr>
        <p:spPr/>
        <p:txBody>
          <a:bodyPr>
            <a:normAutofit/>
          </a:bodyPr>
          <a:lstStyle/>
          <a:p>
            <a:r>
              <a:rPr lang="en-GB" dirty="0" smtClean="0"/>
              <a:t>Tony Rich</a:t>
            </a:r>
          </a:p>
          <a:p>
            <a:r>
              <a:rPr lang="en-GB" dirty="0" smtClean="0"/>
              <a:t>Vice-chair</a:t>
            </a:r>
            <a:endParaRPr lang="en-GB" dirty="0"/>
          </a:p>
        </p:txBody>
      </p:sp>
      <p:pic>
        <p:nvPicPr>
          <p:cNvPr id="5" name="Picture 4" descr="Rural Urban Synthesis Society"/>
          <p:cNvPicPr/>
          <p:nvPr/>
        </p:nvPicPr>
        <p:blipFill>
          <a:blip r:embed="rId3">
            <a:extLst>
              <a:ext uri="{28A0092B-C50C-407E-A947-70E740481C1C}">
                <a14:useLocalDpi xmlns:a14="http://schemas.microsoft.com/office/drawing/2010/main" val="0"/>
              </a:ext>
            </a:extLst>
          </a:blip>
          <a:srcRect/>
          <a:stretch>
            <a:fillRect/>
          </a:stretch>
        </p:blipFill>
        <p:spPr bwMode="auto">
          <a:xfrm>
            <a:off x="457200" y="546280"/>
            <a:ext cx="2857500" cy="923925"/>
          </a:xfrm>
          <a:prstGeom prst="rect">
            <a:avLst/>
          </a:prstGeom>
          <a:noFill/>
          <a:ln>
            <a:noFill/>
          </a:ln>
        </p:spPr>
      </p:pic>
    </p:spTree>
    <p:extLst>
      <p:ext uri="{BB962C8B-B14F-4D97-AF65-F5344CB8AC3E}">
        <p14:creationId xmlns:p14="http://schemas.microsoft.com/office/powerpoint/2010/main" val="4025564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524000"/>
            <a:ext cx="8153400" cy="5029200"/>
          </a:xfrm>
          <a:prstGeom prst="rect">
            <a:avLst/>
          </a:prstGeom>
          <a:blipFill>
            <a:blip r:embed="rId3" cstate="print"/>
            <a:stretch>
              <a:fillRect/>
            </a:stretch>
          </a:blipFill>
        </p:spPr>
        <p:txBody>
          <a:bodyPr wrap="square" lIns="0" tIns="0" rIns="0" bIns="0" rtlCol="0">
            <a:noAutofit/>
          </a:bodyPr>
          <a:lstStyle/>
          <a:p>
            <a:endParaRPr/>
          </a:p>
        </p:txBody>
      </p:sp>
      <p:sp>
        <p:nvSpPr>
          <p:cNvPr id="4" name="Title 3"/>
          <p:cNvSpPr>
            <a:spLocks noGrp="1"/>
          </p:cNvSpPr>
          <p:nvPr>
            <p:ph type="title"/>
          </p:nvPr>
        </p:nvSpPr>
        <p:spPr/>
        <p:txBody>
          <a:bodyPr/>
          <a:lstStyle/>
          <a:p>
            <a:r>
              <a:rPr lang="en-GB" dirty="0" smtClean="0"/>
              <a:t>Church Grove site</a:t>
            </a:r>
            <a:endParaRPr lang="en-GB" dirty="0"/>
          </a:p>
        </p:txBody>
      </p:sp>
    </p:spTree>
    <p:extLst>
      <p:ext uri="{BB962C8B-B14F-4D97-AF65-F5344CB8AC3E}">
        <p14:creationId xmlns:p14="http://schemas.microsoft.com/office/powerpoint/2010/main" val="16605244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3400" y="1524000"/>
            <a:ext cx="7822324" cy="4724400"/>
          </a:xfrm>
          <a:prstGeom prst="rect">
            <a:avLst/>
          </a:prstGeom>
          <a:blipFill>
            <a:blip r:embed="rId3" cstate="print"/>
            <a:stretch>
              <a:fillRect/>
            </a:stretch>
          </a:blipFill>
        </p:spPr>
        <p:txBody>
          <a:bodyPr wrap="square" lIns="0" tIns="0" rIns="0" bIns="0" rtlCol="0">
            <a:noAutofit/>
          </a:bodyPr>
          <a:lstStyle/>
          <a:p>
            <a:endParaRPr/>
          </a:p>
        </p:txBody>
      </p:sp>
      <p:sp>
        <p:nvSpPr>
          <p:cNvPr id="3" name="Title 2"/>
          <p:cNvSpPr>
            <a:spLocks noGrp="1"/>
          </p:cNvSpPr>
          <p:nvPr>
            <p:ph type="title"/>
          </p:nvPr>
        </p:nvSpPr>
        <p:spPr/>
        <p:txBody>
          <a:bodyPr/>
          <a:lstStyle/>
          <a:p>
            <a:r>
              <a:rPr lang="en-GB" dirty="0" smtClean="0"/>
              <a:t>Church Grove site</a:t>
            </a:r>
            <a:endParaRPr lang="en-GB" dirty="0"/>
          </a:p>
        </p:txBody>
      </p:sp>
    </p:spTree>
    <p:extLst>
      <p:ext uri="{BB962C8B-B14F-4D97-AF65-F5344CB8AC3E}">
        <p14:creationId xmlns:p14="http://schemas.microsoft.com/office/powerpoint/2010/main" val="10187248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6-05 at 03.20.3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19298"/>
            <a:ext cx="9144000" cy="4605302"/>
          </a:xfrm>
          <a:prstGeom prst="rect">
            <a:avLst/>
          </a:prstGeom>
        </p:spPr>
      </p:pic>
      <p:sp>
        <p:nvSpPr>
          <p:cNvPr id="3" name="Title 2"/>
          <p:cNvSpPr>
            <a:spLocks noGrp="1"/>
          </p:cNvSpPr>
          <p:nvPr>
            <p:ph type="title"/>
          </p:nvPr>
        </p:nvSpPr>
        <p:spPr/>
        <p:txBody>
          <a:bodyPr/>
          <a:lstStyle/>
          <a:p>
            <a:r>
              <a:rPr lang="en-GB" dirty="0" smtClean="0"/>
              <a:t>Church Grove –view from South</a:t>
            </a:r>
            <a:endParaRPr lang="en-GB" dirty="0"/>
          </a:p>
        </p:txBody>
      </p:sp>
    </p:spTree>
    <p:extLst>
      <p:ext uri="{BB962C8B-B14F-4D97-AF65-F5344CB8AC3E}">
        <p14:creationId xmlns:p14="http://schemas.microsoft.com/office/powerpoint/2010/main" val="4020308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Church Grove view from the North</a:t>
            </a:r>
            <a:endParaRPr lang="en-GB"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91301" y="1825625"/>
            <a:ext cx="5761397" cy="367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9559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Church Grove visuals</a:t>
            </a:r>
            <a:endParaRPr lang="en-GB"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8650" y="1981200"/>
            <a:ext cx="788670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9213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we could do more of it - what CLTs need</a:t>
            </a:r>
            <a:endParaRPr lang="en-GB" dirty="0"/>
          </a:p>
        </p:txBody>
      </p:sp>
      <p:sp>
        <p:nvSpPr>
          <p:cNvPr id="3" name="Content Placeholder 2"/>
          <p:cNvSpPr>
            <a:spLocks noGrp="1"/>
          </p:cNvSpPr>
          <p:nvPr>
            <p:ph idx="1"/>
          </p:nvPr>
        </p:nvSpPr>
        <p:spPr/>
        <p:txBody>
          <a:bodyPr>
            <a:normAutofit/>
          </a:bodyPr>
          <a:lstStyle/>
          <a:p>
            <a:pPr lvl="0"/>
            <a:r>
              <a:rPr lang="en-GB" sz="2800" b="1" dirty="0" smtClean="0"/>
              <a:t>A pipeline of developable (not necessarily prime) sites available at </a:t>
            </a:r>
            <a:r>
              <a:rPr lang="en-GB" sz="2800" b="1" dirty="0"/>
              <a:t>low or </a:t>
            </a:r>
            <a:r>
              <a:rPr lang="en-GB" sz="2800" b="1" dirty="0" smtClean="0"/>
              <a:t>preferably nil </a:t>
            </a:r>
            <a:r>
              <a:rPr lang="en-GB" sz="2800" b="1" dirty="0"/>
              <a:t>cost</a:t>
            </a:r>
          </a:p>
          <a:p>
            <a:pPr lvl="0"/>
            <a:r>
              <a:rPr lang="en-GB" sz="2800" b="1" dirty="0" smtClean="0"/>
              <a:t>Multi-year start </a:t>
            </a:r>
            <a:r>
              <a:rPr lang="en-GB" sz="2800" b="1" dirty="0"/>
              <a:t>up </a:t>
            </a:r>
            <a:r>
              <a:rPr lang="en-GB" sz="2800" b="1" dirty="0" smtClean="0"/>
              <a:t>grants – many CLTs are run by volunteers which can cause burn-out. Grants can enable staff to be employed </a:t>
            </a:r>
          </a:p>
          <a:p>
            <a:pPr lvl="0"/>
            <a:r>
              <a:rPr lang="en-GB" sz="2800" b="1" dirty="0" smtClean="0"/>
              <a:t>Broader range  of low-interest development loans on </a:t>
            </a:r>
            <a:r>
              <a:rPr lang="en-GB" sz="2800" b="1" dirty="0"/>
              <a:t>affordable </a:t>
            </a:r>
            <a:r>
              <a:rPr lang="en-GB" sz="2800" b="1" dirty="0" smtClean="0"/>
              <a:t>terms which recognise non-mainstream models of home building e.g. including self-build</a:t>
            </a:r>
            <a:endParaRPr lang="en-GB" sz="2800" b="1" dirty="0"/>
          </a:p>
        </p:txBody>
      </p:sp>
    </p:spTree>
    <p:extLst>
      <p:ext uri="{BB962C8B-B14F-4D97-AF65-F5344CB8AC3E}">
        <p14:creationId xmlns:p14="http://schemas.microsoft.com/office/powerpoint/2010/main" val="2576905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SS Logo - 400.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5374" y="350230"/>
            <a:ext cx="5740823" cy="4300504"/>
          </a:xfrm>
          <a:prstGeom prst="rect">
            <a:avLst/>
          </a:prstGeom>
        </p:spPr>
      </p:pic>
      <p:sp>
        <p:nvSpPr>
          <p:cNvPr id="3" name="TextBox 2"/>
          <p:cNvSpPr txBox="1"/>
          <p:nvPr/>
        </p:nvSpPr>
        <p:spPr>
          <a:xfrm>
            <a:off x="913714" y="4654215"/>
            <a:ext cx="7505642" cy="1915780"/>
          </a:xfrm>
          <a:prstGeom prst="rect">
            <a:avLst/>
          </a:prstGeom>
          <a:noFill/>
        </p:spPr>
        <p:txBody>
          <a:bodyPr wrap="none" lIns="68452" tIns="34226" rIns="68452" bIns="34226" rtlCol="0">
            <a:spAutoFit/>
          </a:bodyPr>
          <a:lstStyle/>
          <a:p>
            <a:r>
              <a:rPr lang="en-US" sz="6000" dirty="0" smtClean="0">
                <a:hlinkClick r:id="rId4"/>
              </a:rPr>
              <a:t>tonyjrich@gmail.com</a:t>
            </a:r>
            <a:r>
              <a:rPr lang="en-US" sz="6000" dirty="0" smtClean="0"/>
              <a:t> </a:t>
            </a:r>
            <a:endParaRPr lang="en-US" sz="6000" dirty="0"/>
          </a:p>
          <a:p>
            <a:r>
              <a:rPr lang="en-US" sz="6000" dirty="0" err="1"/>
              <a:t>www.theruss.org</a:t>
            </a:r>
            <a:endParaRPr lang="en-US" sz="6000" dirty="0"/>
          </a:p>
        </p:txBody>
      </p:sp>
    </p:spTree>
    <p:extLst>
      <p:ext uri="{BB962C8B-B14F-4D97-AF65-F5344CB8AC3E}">
        <p14:creationId xmlns:p14="http://schemas.microsoft.com/office/powerpoint/2010/main" val="2372795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1752600"/>
            <a:ext cx="8305800" cy="4602018"/>
          </a:xfrm>
          <a:prstGeom prst="rect">
            <a:avLst/>
          </a:prstGeom>
          <a:blipFill>
            <a:blip r:embed="rId3" cstate="print"/>
            <a:stretch>
              <a:fillRect/>
            </a:stretch>
          </a:blipFill>
        </p:spPr>
        <p:txBody>
          <a:bodyPr wrap="square" lIns="0" tIns="0" rIns="0" bIns="0" rtlCol="0">
            <a:noAutofit/>
          </a:bodyPr>
          <a:lstStyle/>
          <a:p>
            <a:endParaRPr/>
          </a:p>
        </p:txBody>
      </p:sp>
      <p:sp>
        <p:nvSpPr>
          <p:cNvPr id="3" name="Title 2"/>
          <p:cNvSpPr>
            <a:spLocks noGrp="1"/>
          </p:cNvSpPr>
          <p:nvPr>
            <p:ph type="title"/>
          </p:nvPr>
        </p:nvSpPr>
        <p:spPr/>
        <p:txBody>
          <a:bodyPr>
            <a:normAutofit fontScale="90000"/>
          </a:bodyPr>
          <a:lstStyle/>
          <a:p>
            <a:r>
              <a:rPr lang="en-GB" dirty="0" smtClean="0"/>
              <a:t>Origins of RUSS –Walter Segal homes</a:t>
            </a:r>
            <a:endParaRPr lang="en-GB" dirty="0"/>
          </a:p>
        </p:txBody>
      </p:sp>
    </p:spTree>
    <p:extLst>
      <p:ext uri="{BB962C8B-B14F-4D97-AF65-F5344CB8AC3E}">
        <p14:creationId xmlns:p14="http://schemas.microsoft.com/office/powerpoint/2010/main" val="11776842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54753"/>
            <a:ext cx="9144000" cy="5375629"/>
          </a:xfrm>
          <a:prstGeom prst="rect">
            <a:avLst/>
          </a:prstGeom>
          <a:blipFill>
            <a:blip r:embed="rId3"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2913895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87410" y="1752600"/>
            <a:ext cx="7379893" cy="4572000"/>
          </a:xfrm>
          <a:prstGeom prst="rect">
            <a:avLst/>
          </a:prstGeom>
          <a:blipFill>
            <a:blip r:embed="rId3" cstate="print"/>
            <a:stretch>
              <a:fillRect/>
            </a:stretch>
          </a:blipFill>
        </p:spPr>
        <p:txBody>
          <a:bodyPr wrap="square" lIns="0" tIns="0" rIns="0" bIns="0" rtlCol="0">
            <a:noAutofit/>
          </a:bodyPr>
          <a:lstStyle/>
          <a:p>
            <a:endParaRPr/>
          </a:p>
        </p:txBody>
      </p:sp>
      <p:sp>
        <p:nvSpPr>
          <p:cNvPr id="3" name="Title 2"/>
          <p:cNvSpPr>
            <a:spLocks noGrp="1"/>
          </p:cNvSpPr>
          <p:nvPr>
            <p:ph type="title"/>
          </p:nvPr>
        </p:nvSpPr>
        <p:spPr/>
        <p:txBody>
          <a:bodyPr/>
          <a:lstStyle/>
          <a:p>
            <a:r>
              <a:rPr lang="en-GB" dirty="0" smtClean="0"/>
              <a:t>The end product…</a:t>
            </a:r>
            <a:endParaRPr lang="en-GB" dirty="0"/>
          </a:p>
        </p:txBody>
      </p:sp>
    </p:spTree>
    <p:extLst>
      <p:ext uri="{BB962C8B-B14F-4D97-AF65-F5344CB8AC3E}">
        <p14:creationId xmlns:p14="http://schemas.microsoft.com/office/powerpoint/2010/main" val="1629356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030879-0A2F-47E1-B767-4A3CE4B4B7AB}"/>
              </a:ext>
            </a:extLst>
          </p:cNvPr>
          <p:cNvSpPr>
            <a:spLocks noGrp="1"/>
          </p:cNvSpPr>
          <p:nvPr>
            <p:ph type="title"/>
          </p:nvPr>
        </p:nvSpPr>
        <p:spPr/>
        <p:txBody>
          <a:bodyPr>
            <a:normAutofit fontScale="90000"/>
          </a:bodyPr>
          <a:lstStyle/>
          <a:p>
            <a:r>
              <a:rPr lang="en-GB" dirty="0" smtClean="0"/>
              <a:t>What are Community Land Trusts (CLTs)?</a:t>
            </a:r>
            <a:endParaRPr lang="en-GB" dirty="0"/>
          </a:p>
        </p:txBody>
      </p:sp>
      <p:sp>
        <p:nvSpPr>
          <p:cNvPr id="3" name="Content Placeholder 2">
            <a:extLst>
              <a:ext uri="{FF2B5EF4-FFF2-40B4-BE49-F238E27FC236}">
                <a16:creationId xmlns:a16="http://schemas.microsoft.com/office/drawing/2014/main" xmlns="" id="{CE316408-F88E-49D0-837A-52F852659AB5}"/>
              </a:ext>
            </a:extLst>
          </p:cNvPr>
          <p:cNvSpPr>
            <a:spLocks noGrp="1"/>
          </p:cNvSpPr>
          <p:nvPr>
            <p:ph idx="1"/>
          </p:nvPr>
        </p:nvSpPr>
        <p:spPr/>
        <p:txBody>
          <a:bodyPr>
            <a:normAutofit/>
          </a:bodyPr>
          <a:lstStyle/>
          <a:p>
            <a:r>
              <a:rPr lang="en-GB" sz="2800" b="1" dirty="0" smtClean="0"/>
              <a:t>set </a:t>
            </a:r>
            <a:r>
              <a:rPr lang="en-GB" sz="2800" b="1" dirty="0"/>
              <a:t>up to benefit a defined community </a:t>
            </a:r>
          </a:p>
          <a:p>
            <a:r>
              <a:rPr lang="en-GB" sz="2800" b="1" dirty="0" smtClean="0"/>
              <a:t>not-for-private-profit</a:t>
            </a:r>
            <a:r>
              <a:rPr lang="en-GB" sz="2800" b="1" dirty="0"/>
              <a:t>. This means that they can, and should, make a surplus as a community business, but that surplus must be used to benefit the community </a:t>
            </a:r>
          </a:p>
          <a:p>
            <a:r>
              <a:rPr lang="en-GB" sz="2800" b="1" dirty="0" smtClean="0"/>
              <a:t>local </a:t>
            </a:r>
            <a:r>
              <a:rPr lang="en-GB" sz="2800" b="1" dirty="0"/>
              <a:t>people living and working in the community must have the opportunity to join </a:t>
            </a:r>
            <a:r>
              <a:rPr lang="en-GB" sz="2800" b="1" dirty="0" smtClean="0"/>
              <a:t>as </a:t>
            </a:r>
            <a:r>
              <a:rPr lang="en-GB" sz="2800" b="1" dirty="0"/>
              <a:t>members </a:t>
            </a:r>
          </a:p>
          <a:p>
            <a:r>
              <a:rPr lang="en-GB" sz="2800" b="1" dirty="0" smtClean="0"/>
              <a:t>members </a:t>
            </a:r>
            <a:r>
              <a:rPr lang="en-GB" sz="2800" b="1" dirty="0"/>
              <a:t>control the CLT (usually through a board being elected from the membership). </a:t>
            </a:r>
            <a:endParaRPr lang="en-GB" sz="2800" b="1" dirty="0" smtClean="0"/>
          </a:p>
        </p:txBody>
      </p:sp>
    </p:spTree>
    <p:extLst>
      <p:ext uri="{BB962C8B-B14F-4D97-AF65-F5344CB8AC3E}">
        <p14:creationId xmlns:p14="http://schemas.microsoft.com/office/powerpoint/2010/main" val="3210819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7F7B75-EA2E-4826-9ACD-16DA14ABEDEF}"/>
              </a:ext>
            </a:extLst>
          </p:cNvPr>
          <p:cNvSpPr>
            <a:spLocks noGrp="1"/>
          </p:cNvSpPr>
          <p:nvPr>
            <p:ph type="title"/>
          </p:nvPr>
        </p:nvSpPr>
        <p:spPr/>
        <p:txBody>
          <a:bodyPr/>
          <a:lstStyle/>
          <a:p>
            <a:r>
              <a:rPr lang="en-GB" dirty="0" smtClean="0"/>
              <a:t>What role can CLH play? </a:t>
            </a:r>
            <a:endParaRPr lang="en-GB" dirty="0"/>
          </a:p>
        </p:txBody>
      </p:sp>
      <p:sp>
        <p:nvSpPr>
          <p:cNvPr id="3" name="Content Placeholder 2">
            <a:extLst>
              <a:ext uri="{FF2B5EF4-FFF2-40B4-BE49-F238E27FC236}">
                <a16:creationId xmlns:a16="http://schemas.microsoft.com/office/drawing/2014/main" xmlns="" id="{C2478756-263C-4A2B-8561-1A1B1F406C1F}"/>
              </a:ext>
            </a:extLst>
          </p:cNvPr>
          <p:cNvSpPr>
            <a:spLocks noGrp="1"/>
          </p:cNvSpPr>
          <p:nvPr>
            <p:ph idx="1"/>
          </p:nvPr>
        </p:nvSpPr>
        <p:spPr/>
        <p:txBody>
          <a:bodyPr>
            <a:normAutofit fontScale="92500" lnSpcReduction="20000"/>
          </a:bodyPr>
          <a:lstStyle/>
          <a:p>
            <a:r>
              <a:rPr lang="en-GB" sz="3000" b="1" dirty="0" smtClean="0"/>
              <a:t>Many </a:t>
            </a:r>
            <a:r>
              <a:rPr lang="en-GB" sz="3000" b="1" dirty="0"/>
              <a:t>homes being built </a:t>
            </a:r>
            <a:r>
              <a:rPr lang="en-GB" sz="3000" b="1" dirty="0" smtClean="0"/>
              <a:t>do </a:t>
            </a:r>
            <a:r>
              <a:rPr lang="en-GB" sz="3000" b="1" dirty="0"/>
              <a:t>not match local needs- e.g. are unaffordable due to high land values or seen as ‘unviable’ due to low land/property values</a:t>
            </a:r>
          </a:p>
          <a:p>
            <a:r>
              <a:rPr lang="en-GB" sz="3000" b="1" dirty="0"/>
              <a:t>CLH sector </a:t>
            </a:r>
            <a:r>
              <a:rPr lang="en-GB" sz="3000" b="1" dirty="0" smtClean="0"/>
              <a:t>currently represents </a:t>
            </a:r>
            <a:r>
              <a:rPr lang="en-GB" sz="3000" b="1" dirty="0"/>
              <a:t>only approx. 1% of overall </a:t>
            </a:r>
            <a:r>
              <a:rPr lang="en-GB" sz="3000" b="1" dirty="0" smtClean="0"/>
              <a:t>provision (compared to between 5-15% in the rest of Europe)</a:t>
            </a:r>
          </a:p>
          <a:p>
            <a:r>
              <a:rPr lang="en-GB" sz="3000" b="1" dirty="0" smtClean="0"/>
              <a:t>800 CLT homes completed </a:t>
            </a:r>
            <a:r>
              <a:rPr lang="en-GB" sz="3000" b="1" dirty="0"/>
              <a:t>to date </a:t>
            </a:r>
            <a:r>
              <a:rPr lang="en-GB" sz="3000" b="1" dirty="0" smtClean="0"/>
              <a:t>with  approximately 370 </a:t>
            </a:r>
            <a:r>
              <a:rPr lang="en-GB" sz="3000" b="1" dirty="0"/>
              <a:t>homes </a:t>
            </a:r>
            <a:r>
              <a:rPr lang="en-GB" sz="3000" b="1" dirty="0" smtClean="0"/>
              <a:t>now being built each year</a:t>
            </a:r>
          </a:p>
          <a:p>
            <a:r>
              <a:rPr lang="en-GB" sz="3000" b="1" dirty="0" smtClean="0"/>
              <a:t>CLT </a:t>
            </a:r>
            <a:r>
              <a:rPr lang="en-GB" sz="3000" b="1" dirty="0"/>
              <a:t>Network estimates that </a:t>
            </a:r>
            <a:r>
              <a:rPr lang="en-GB" sz="3000" b="1" dirty="0" smtClean="0"/>
              <a:t>4,000  affordable homes </a:t>
            </a:r>
            <a:r>
              <a:rPr lang="en-GB" sz="3000" b="1" dirty="0"/>
              <a:t>are </a:t>
            </a:r>
            <a:r>
              <a:rPr lang="en-GB" sz="3000" b="1" dirty="0" smtClean="0"/>
              <a:t>in the pipeline  </a:t>
            </a:r>
            <a:endParaRPr lang="en-GB" sz="3000" b="1" dirty="0"/>
          </a:p>
          <a:p>
            <a:endParaRPr lang="en-GB" dirty="0"/>
          </a:p>
        </p:txBody>
      </p:sp>
    </p:spTree>
    <p:extLst>
      <p:ext uri="{BB962C8B-B14F-4D97-AF65-F5344CB8AC3E}">
        <p14:creationId xmlns:p14="http://schemas.microsoft.com/office/powerpoint/2010/main" val="3696550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2478756-263C-4A2B-8561-1A1B1F406C1F}"/>
              </a:ext>
            </a:extLst>
          </p:cNvPr>
          <p:cNvSpPr>
            <a:spLocks noGrp="1"/>
          </p:cNvSpPr>
          <p:nvPr>
            <p:ph idx="1"/>
          </p:nvPr>
        </p:nvSpPr>
        <p:spPr/>
        <p:txBody>
          <a:bodyPr>
            <a:normAutofit lnSpcReduction="10000"/>
          </a:bodyPr>
          <a:lstStyle/>
          <a:p>
            <a:r>
              <a:rPr lang="en-GB" sz="2800" b="1" dirty="0" smtClean="0"/>
              <a:t>Industrial Provident Society for Community Benefit formed  in 2009</a:t>
            </a:r>
          </a:p>
          <a:p>
            <a:r>
              <a:rPr lang="en-GB" sz="2800" b="1" dirty="0" smtClean="0"/>
              <a:t>Over 750 members (£1 for life) </a:t>
            </a:r>
          </a:p>
          <a:p>
            <a:r>
              <a:rPr lang="en-GB" sz="2800" b="1" dirty="0" smtClean="0"/>
              <a:t>Planning application submitted for first site in Lewisham (Church Grove) for a scheme of 33 affordable homes </a:t>
            </a:r>
          </a:p>
          <a:p>
            <a:r>
              <a:rPr lang="en-GB" sz="2800" b="1" dirty="0" smtClean="0"/>
              <a:t>Project is co-housing – i.e. there is a community space built in the development </a:t>
            </a:r>
          </a:p>
          <a:p>
            <a:r>
              <a:rPr lang="en-GB" sz="2800" b="1" dirty="0" smtClean="0"/>
              <a:t>Includes opportunities for ‘self-build’ or ‘self-finish’</a:t>
            </a:r>
          </a:p>
          <a:p>
            <a:r>
              <a:rPr lang="en-GB" sz="2800" b="1" dirty="0" smtClean="0"/>
              <a:t>Homes will be built to </a:t>
            </a:r>
            <a:r>
              <a:rPr lang="en-GB" sz="2800" b="1" dirty="0" err="1" smtClean="0"/>
              <a:t>Passiv</a:t>
            </a:r>
            <a:r>
              <a:rPr lang="en-GB" sz="2800" b="1" dirty="0" smtClean="0"/>
              <a:t> </a:t>
            </a:r>
            <a:r>
              <a:rPr lang="en-GB" sz="2800" b="1" dirty="0" err="1" smtClean="0"/>
              <a:t>Haus</a:t>
            </a:r>
            <a:r>
              <a:rPr lang="en-GB" sz="2800" b="1" dirty="0" smtClean="0"/>
              <a:t> standards</a:t>
            </a:r>
            <a:endParaRPr lang="en-GB" sz="2800" b="1" dirty="0"/>
          </a:p>
          <a:p>
            <a:endParaRPr lang="en-GB" dirty="0"/>
          </a:p>
        </p:txBody>
      </p:sp>
      <p:pic>
        <p:nvPicPr>
          <p:cNvPr id="4" name="Picture 3" descr="Rural Urban Synthesis Society"/>
          <p:cNvPicPr/>
          <p:nvPr/>
        </p:nvPicPr>
        <p:blipFill>
          <a:blip r:embed="rId3">
            <a:extLst>
              <a:ext uri="{28A0092B-C50C-407E-A947-70E740481C1C}">
                <a14:useLocalDpi xmlns:a14="http://schemas.microsoft.com/office/drawing/2010/main" val="0"/>
              </a:ext>
            </a:extLst>
          </a:blip>
          <a:srcRect/>
          <a:stretch>
            <a:fillRect/>
          </a:stretch>
        </p:blipFill>
        <p:spPr bwMode="auto">
          <a:xfrm>
            <a:off x="228600" y="457200"/>
            <a:ext cx="2857500" cy="923925"/>
          </a:xfrm>
          <a:prstGeom prst="rect">
            <a:avLst/>
          </a:prstGeom>
          <a:noFill/>
          <a:ln>
            <a:noFill/>
          </a:ln>
        </p:spPr>
      </p:pic>
    </p:spTree>
    <p:extLst>
      <p:ext uri="{BB962C8B-B14F-4D97-AF65-F5344CB8AC3E}">
        <p14:creationId xmlns:p14="http://schemas.microsoft.com/office/powerpoint/2010/main" val="1928261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RUSS School of Community-led Housing</a:t>
            </a:r>
            <a:endParaRPr lang="en-GB" dirty="0"/>
          </a:p>
        </p:txBody>
      </p:sp>
      <p:sp>
        <p:nvSpPr>
          <p:cNvPr id="3" name="Content Placeholder 2"/>
          <p:cNvSpPr>
            <a:spLocks noGrp="1"/>
          </p:cNvSpPr>
          <p:nvPr>
            <p:ph type="body" sz="half" idx="2"/>
          </p:nvPr>
        </p:nvSpPr>
        <p:spPr/>
        <p:txBody>
          <a:bodyPr>
            <a:normAutofit/>
          </a:bodyPr>
          <a:lstStyle/>
          <a:p>
            <a:r>
              <a:rPr lang="en-GB" sz="1800" dirty="0" smtClean="0"/>
              <a:t>RUSS runs regular affordable workshops for individuals and groups wanting to start their own project</a:t>
            </a:r>
          </a:p>
          <a:p>
            <a:r>
              <a:rPr lang="en-GB" sz="1800" dirty="0"/>
              <a:t>Go to </a:t>
            </a:r>
            <a:r>
              <a:rPr lang="en-GB" sz="1800" dirty="0">
                <a:hlinkClick r:id="rId2"/>
              </a:rPr>
              <a:t>https://www.theruss.org/school-of-community-led-housing</a:t>
            </a:r>
            <a:r>
              <a:rPr lang="en-GB" sz="1800" dirty="0" smtClean="0">
                <a:hlinkClick r:id="rId2"/>
              </a:rPr>
              <a:t>/</a:t>
            </a:r>
            <a:r>
              <a:rPr lang="en-GB" sz="1800" dirty="0" smtClean="0"/>
              <a:t> to register interest in future workshops </a:t>
            </a:r>
            <a:endParaRPr lang="en-GB" sz="1800" dirty="0"/>
          </a:p>
        </p:txBody>
      </p:sp>
      <p:pic>
        <p:nvPicPr>
          <p:cNvPr id="1026" name="Picture 2" descr="https://www.theruss.org/wp-content/uploads/2016/01/get-involved-thumb-500x300.jpg"/>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17801" r="1780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687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                      Church Grove  Project</a:t>
            </a:r>
            <a:endParaRPr lang="en-GB" dirty="0"/>
          </a:p>
        </p:txBody>
      </p:sp>
      <p:sp>
        <p:nvSpPr>
          <p:cNvPr id="3" name="Content Placeholder 2"/>
          <p:cNvSpPr>
            <a:spLocks noGrp="1"/>
          </p:cNvSpPr>
          <p:nvPr>
            <p:ph idx="1"/>
          </p:nvPr>
        </p:nvSpPr>
        <p:spPr/>
        <p:txBody>
          <a:bodyPr>
            <a:noAutofit/>
          </a:bodyPr>
          <a:lstStyle/>
          <a:p>
            <a:r>
              <a:rPr lang="en-GB" sz="2800" b="1" dirty="0" smtClean="0"/>
              <a:t>33 homes - 14 </a:t>
            </a:r>
            <a:r>
              <a:rPr lang="en-GB" sz="2800" b="1" dirty="0"/>
              <a:t>for </a:t>
            </a:r>
            <a:r>
              <a:rPr lang="en-GB" sz="2800" b="1" dirty="0" smtClean="0"/>
              <a:t>affordable sale, </a:t>
            </a:r>
            <a:r>
              <a:rPr lang="en-GB" sz="2800" b="1" dirty="0"/>
              <a:t>12 for </a:t>
            </a:r>
            <a:r>
              <a:rPr lang="en-GB" sz="2800" b="1" dirty="0" smtClean="0"/>
              <a:t>part-ownership</a:t>
            </a:r>
            <a:r>
              <a:rPr lang="en-GB" sz="2800" b="1" dirty="0"/>
              <a:t>, </a:t>
            </a:r>
            <a:r>
              <a:rPr lang="en-GB" sz="2800" b="1" dirty="0" smtClean="0"/>
              <a:t> 2 </a:t>
            </a:r>
            <a:r>
              <a:rPr lang="en-GB" sz="2800" b="1" dirty="0"/>
              <a:t>shared houses for affordable rent and 5 </a:t>
            </a:r>
            <a:r>
              <a:rPr lang="en-GB" sz="2800" b="1" dirty="0" smtClean="0"/>
              <a:t>socially rented </a:t>
            </a:r>
            <a:r>
              <a:rPr lang="en-GB" sz="2800" b="1" dirty="0"/>
              <a:t>homes </a:t>
            </a:r>
            <a:r>
              <a:rPr lang="en-GB" sz="2800" b="1" dirty="0" smtClean="0"/>
              <a:t>for families on LBL waiting list</a:t>
            </a:r>
            <a:endParaRPr lang="en-GB" sz="2800" b="1" dirty="0"/>
          </a:p>
          <a:p>
            <a:r>
              <a:rPr lang="en-GB" sz="2800" b="1" dirty="0" smtClean="0"/>
              <a:t>RUSS will retain 20% stake in homes to ensure affordability in perpetuity</a:t>
            </a:r>
          </a:p>
          <a:p>
            <a:r>
              <a:rPr lang="en-GB" sz="2800" b="1" dirty="0" smtClean="0"/>
              <a:t>Purchase and rental costs pegged to average earnings in the area</a:t>
            </a:r>
          </a:p>
          <a:p>
            <a:r>
              <a:rPr lang="en-GB" sz="2800" b="1" dirty="0" smtClean="0"/>
              <a:t>Amount paid reduced if the resident carries out self-build/self-finish</a:t>
            </a:r>
          </a:p>
        </p:txBody>
      </p:sp>
      <p:pic>
        <p:nvPicPr>
          <p:cNvPr id="4" name="Picture 3" descr="Rural Urban Synthesis Society"/>
          <p:cNvPicPr/>
          <p:nvPr/>
        </p:nvPicPr>
        <p:blipFill>
          <a:blip r:embed="rId3">
            <a:extLst>
              <a:ext uri="{28A0092B-C50C-407E-A947-70E740481C1C}">
                <a14:useLocalDpi xmlns:a14="http://schemas.microsoft.com/office/drawing/2010/main" val="0"/>
              </a:ext>
            </a:extLst>
          </a:blip>
          <a:srcRect/>
          <a:stretch>
            <a:fillRect/>
          </a:stretch>
        </p:blipFill>
        <p:spPr bwMode="auto">
          <a:xfrm>
            <a:off x="228600" y="457200"/>
            <a:ext cx="2857500" cy="923925"/>
          </a:xfrm>
          <a:prstGeom prst="rect">
            <a:avLst/>
          </a:prstGeom>
          <a:noFill/>
          <a:ln>
            <a:noFill/>
          </a:ln>
        </p:spPr>
      </p:pic>
    </p:spTree>
    <p:extLst>
      <p:ext uri="{BB962C8B-B14F-4D97-AF65-F5344CB8AC3E}">
        <p14:creationId xmlns:p14="http://schemas.microsoft.com/office/powerpoint/2010/main" val="23120585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70</TotalTime>
  <Words>581</Words>
  <Application>Microsoft Office PowerPoint</Application>
  <PresentationFormat>On-screen Show (4:3)</PresentationFormat>
  <Paragraphs>60</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Clarity</vt:lpstr>
      <vt:lpstr>RUSS Community Land Trust </vt:lpstr>
      <vt:lpstr>Origins of RUSS –Walter Segal homes</vt:lpstr>
      <vt:lpstr>PowerPoint Presentation</vt:lpstr>
      <vt:lpstr>The end product…</vt:lpstr>
      <vt:lpstr>What are Community Land Trusts (CLTs)?</vt:lpstr>
      <vt:lpstr>What role can CLH play? </vt:lpstr>
      <vt:lpstr>PowerPoint Presentation</vt:lpstr>
      <vt:lpstr>RUSS School of Community-led Housing</vt:lpstr>
      <vt:lpstr>                      Church Grove  Project</vt:lpstr>
      <vt:lpstr>Church Grove site</vt:lpstr>
      <vt:lpstr>Church Grove site</vt:lpstr>
      <vt:lpstr>Church Grove –view from South</vt:lpstr>
      <vt:lpstr>Church Grove view from the North</vt:lpstr>
      <vt:lpstr>Church Grove visuals</vt:lpstr>
      <vt:lpstr>How we could do more of it - what CLTs need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RUSS Community Land Trust</dc:title>
  <dc:creator>User</dc:creator>
  <cp:lastModifiedBy>User</cp:lastModifiedBy>
  <cp:revision>7</cp:revision>
  <dcterms:created xsi:type="dcterms:W3CDTF">2017-11-01T10:24:52Z</dcterms:created>
  <dcterms:modified xsi:type="dcterms:W3CDTF">2017-11-01T11:57:18Z</dcterms:modified>
</cp:coreProperties>
</file>